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83F976-B9F7-4620-963F-6F9A62B81527}" v="121" dt="2026-10-05T19:38:20.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7" autoAdjust="0"/>
    <p:restoredTop sz="86393" autoAdjust="0"/>
  </p:normalViewPr>
  <p:slideViewPr>
    <p:cSldViewPr snapToGrid="0" snapToObjects="1">
      <p:cViewPr varScale="1">
        <p:scale>
          <a:sx n="94" d="100"/>
          <a:sy n="94" d="100"/>
        </p:scale>
        <p:origin x="108" y="3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Sastaunik" userId="a4d317c576298919" providerId="LiveId" clId="{F8402F7B-1681-4EE9-A7FF-64CCAF54299A}"/>
    <pc:docChg chg="custSel modSld">
      <pc:chgData name="Karla Sastaunik" userId="a4d317c576298919" providerId="LiveId" clId="{F8402F7B-1681-4EE9-A7FF-64CCAF54299A}" dt="2026-10-05T19:38:20.973" v="289" actId="122"/>
      <pc:docMkLst>
        <pc:docMk/>
      </pc:docMkLst>
      <pc:sldChg chg="addSp modSp mod chgLayout">
        <pc:chgData name="Karla Sastaunik" userId="a4d317c576298919" providerId="LiveId" clId="{F8402F7B-1681-4EE9-A7FF-64CCAF54299A}" dt="2026-10-05T19:38:20.973" v="289" actId="122"/>
        <pc:sldMkLst>
          <pc:docMk/>
          <pc:sldMk cId="0" sldId="256"/>
        </pc:sldMkLst>
        <pc:spChg chg="mod">
          <ac:chgData name="Karla Sastaunik" userId="a4d317c576298919" providerId="LiveId" clId="{F8402F7B-1681-4EE9-A7FF-64CCAF54299A}" dt="2026-09-23T21:45:53.484" v="9" actId="1076"/>
          <ac:spMkLst>
            <pc:docMk/>
            <pc:sldMk cId="0" sldId="256"/>
            <ac:spMk id="3" creationId="{00000000-0000-0000-0000-000000000000}"/>
          </ac:spMkLst>
        </pc:spChg>
        <pc:spChg chg="mod">
          <ac:chgData name="Karla Sastaunik" userId="a4d317c576298919" providerId="LiveId" clId="{F8402F7B-1681-4EE9-A7FF-64CCAF54299A}" dt="2026-09-23T21:46:51.815" v="31" actId="113"/>
          <ac:spMkLst>
            <pc:docMk/>
            <pc:sldMk cId="0" sldId="256"/>
            <ac:spMk id="4" creationId="{00000000-0000-0000-0000-000000000000}"/>
          </ac:spMkLst>
        </pc:spChg>
        <pc:spChg chg="add mod">
          <ac:chgData name="Karla Sastaunik" userId="a4d317c576298919" providerId="LiveId" clId="{F8402F7B-1681-4EE9-A7FF-64CCAF54299A}" dt="2026-10-05T19:38:20.973" v="289" actId="122"/>
          <ac:spMkLst>
            <pc:docMk/>
            <pc:sldMk cId="0" sldId="256"/>
            <ac:spMk id="6" creationId="{A2623886-F658-F063-AD1B-6AF1890B8F5A}"/>
          </ac:spMkLst>
        </pc:spChg>
      </pc:sldChg>
      <pc:sldChg chg="modSp mod">
        <pc:chgData name="Karla Sastaunik" userId="a4d317c576298919" providerId="LiveId" clId="{F8402F7B-1681-4EE9-A7FF-64CCAF54299A}" dt="2026-09-25T16:22:09.935" v="167" actId="20577"/>
        <pc:sldMkLst>
          <pc:docMk/>
          <pc:sldMk cId="0" sldId="259"/>
        </pc:sldMkLst>
        <pc:spChg chg="mod">
          <ac:chgData name="Karla Sastaunik" userId="a4d317c576298919" providerId="LiveId" clId="{F8402F7B-1681-4EE9-A7FF-64CCAF54299A}" dt="2026-09-25T16:22:09.935" v="167" actId="20577"/>
          <ac:spMkLst>
            <pc:docMk/>
            <pc:sldMk cId="0" sldId="259"/>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18DE0-18C6-46B1-816E-0661E5D23C11}"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B34F3-9637-471A-9F17-2E28B1E886C1}" type="slidenum">
              <a:rPr lang="en-US" smtClean="0"/>
              <a:t>‹#›</a:t>
            </a:fld>
            <a:endParaRPr lang="en-US"/>
          </a:p>
        </p:txBody>
      </p:sp>
    </p:spTree>
    <p:extLst>
      <p:ext uri="{BB962C8B-B14F-4D97-AF65-F5344CB8AC3E}">
        <p14:creationId xmlns:p14="http://schemas.microsoft.com/office/powerpoint/2010/main" val="4079956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8B34F3-9637-471A-9F17-2E28B1E886C1}" type="slidenum">
              <a:rPr lang="en-US" smtClean="0"/>
              <a:t>1</a:t>
            </a:fld>
            <a:endParaRPr lang="en-US"/>
          </a:p>
        </p:txBody>
      </p:sp>
    </p:spTree>
    <p:extLst>
      <p:ext uri="{BB962C8B-B14F-4D97-AF65-F5344CB8AC3E}">
        <p14:creationId xmlns:p14="http://schemas.microsoft.com/office/powerpoint/2010/main" val="1249362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375F"/>
        </a:solidFill>
        <a:effectLst/>
      </p:bgPr>
    </p:bg>
    <p:spTree>
      <p:nvGrpSpPr>
        <p:cNvPr id="1" name=""/>
        <p:cNvGrpSpPr/>
        <p:nvPr/>
      </p:nvGrpSpPr>
      <p:grpSpPr>
        <a:xfrm>
          <a:off x="0" y="0"/>
          <a:ext cx="0" cy="0"/>
          <a:chOff x="0" y="0"/>
          <a:chExt cx="0" cy="0"/>
        </a:xfrm>
      </p:grpSpPr>
      <p:sp>
        <p:nvSpPr>
          <p:cNvPr id="2" name="Rectangle 1"/>
          <p:cNvSpPr/>
          <p:nvPr/>
        </p:nvSpPr>
        <p:spPr>
          <a:xfrm>
            <a:off x="0" y="6263640"/>
            <a:ext cx="12191695" cy="594360"/>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1472626" y="773668"/>
            <a:ext cx="9246442" cy="1577355"/>
          </a:xfrm>
          <a:prstGeom prst="rect">
            <a:avLst/>
          </a:prstGeom>
          <a:noFill/>
        </p:spPr>
        <p:txBody>
          <a:bodyPr wrap="none">
            <a:spAutoFit/>
          </a:bodyPr>
          <a:lstStyle/>
          <a:p>
            <a:pPr algn="ctr">
              <a:defRPr sz="3800" b="1">
                <a:solidFill>
                  <a:srgbClr val="FFFFFF"/>
                </a:solidFill>
                <a:latin typeface="Aptos Display"/>
              </a:defRPr>
            </a:pPr>
            <a:r>
              <a:rPr sz="4800" dirty="0"/>
              <a:t>Violence in Saskatchewan Schools</a:t>
            </a:r>
          </a:p>
          <a:p>
            <a:pPr algn="ctr">
              <a:spcBef>
                <a:spcPts val="1500"/>
              </a:spcBef>
              <a:defRPr sz="2700">
                <a:solidFill>
                  <a:srgbClr val="FFFFFF"/>
                </a:solidFill>
                <a:latin typeface="Aptos"/>
              </a:defRPr>
            </a:pPr>
            <a:r>
              <a:rPr sz="3600" dirty="0"/>
              <a:t>New reporting requirements for 2026–27</a:t>
            </a:r>
          </a:p>
        </p:txBody>
      </p:sp>
      <p:sp>
        <p:nvSpPr>
          <p:cNvPr id="4" name="TextBox 3"/>
          <p:cNvSpPr txBox="1"/>
          <p:nvPr/>
        </p:nvSpPr>
        <p:spPr>
          <a:xfrm>
            <a:off x="954632" y="3996027"/>
            <a:ext cx="10031785" cy="523220"/>
          </a:xfrm>
          <a:prstGeom prst="rect">
            <a:avLst/>
          </a:prstGeom>
          <a:noFill/>
        </p:spPr>
        <p:txBody>
          <a:bodyPr wrap="none">
            <a:spAutoFit/>
          </a:bodyPr>
          <a:lstStyle/>
          <a:p>
            <a:pPr algn="ctr">
              <a:defRPr sz="2000">
                <a:solidFill>
                  <a:srgbClr val="DCE1EB"/>
                </a:solidFill>
                <a:latin typeface="Aptos"/>
              </a:defRPr>
            </a:pPr>
            <a:r>
              <a:rPr sz="2800" b="1" dirty="0"/>
              <a:t>What </a:t>
            </a:r>
            <a:r>
              <a:rPr lang="en-US" sz="2800" b="1" dirty="0"/>
              <a:t>E</a:t>
            </a:r>
            <a:r>
              <a:rPr sz="2800" b="1" dirty="0"/>
              <a:t>ducation </a:t>
            </a:r>
            <a:r>
              <a:rPr lang="en-US" sz="2800" b="1" dirty="0"/>
              <a:t>W</a:t>
            </a:r>
            <a:r>
              <a:rPr sz="2800" b="1" dirty="0"/>
              <a:t>orkers and </a:t>
            </a:r>
            <a:r>
              <a:rPr lang="en-US" sz="2800" b="1" dirty="0"/>
              <a:t>S</a:t>
            </a:r>
            <a:r>
              <a:rPr sz="2800" b="1" dirty="0"/>
              <a:t>chool </a:t>
            </a:r>
            <a:r>
              <a:rPr lang="en-US" sz="2800" b="1" dirty="0"/>
              <a:t>D</a:t>
            </a:r>
            <a:r>
              <a:rPr sz="2800" b="1" dirty="0"/>
              <a:t>ivisions </a:t>
            </a:r>
            <a:r>
              <a:rPr lang="en-US" sz="2800" b="1" dirty="0"/>
              <a:t>N</a:t>
            </a:r>
            <a:r>
              <a:rPr sz="2800" b="1" dirty="0"/>
              <a:t>eed to </a:t>
            </a:r>
            <a:r>
              <a:rPr lang="en-US" sz="2800" b="1" dirty="0"/>
              <a:t>K</a:t>
            </a:r>
            <a:r>
              <a:rPr sz="2800" b="1" dirty="0"/>
              <a:t>now</a:t>
            </a:r>
          </a:p>
        </p:txBody>
      </p:sp>
      <p:sp>
        <p:nvSpPr>
          <p:cNvPr id="5" name="TextBox 4">
            <a:extLst>
              <a:ext uri="{FF2B5EF4-FFF2-40B4-BE49-F238E27FC236}">
                <a16:creationId xmlns:a16="http://schemas.microsoft.com/office/drawing/2014/main" id="{6FE23F10-179B-E30B-C318-F0B4FE0D24E2}"/>
              </a:ext>
            </a:extLst>
          </p:cNvPr>
          <p:cNvSpPr txBox="1"/>
          <p:nvPr/>
        </p:nvSpPr>
        <p:spPr>
          <a:xfrm>
            <a:off x="7726680" y="5715000"/>
            <a:ext cx="4379976" cy="369332"/>
          </a:xfrm>
          <a:prstGeom prst="rect">
            <a:avLst/>
          </a:prstGeom>
          <a:noFill/>
        </p:spPr>
        <p:txBody>
          <a:bodyPr wrap="square" rtlCol="0">
            <a:spAutoFit/>
          </a:bodyPr>
          <a:lstStyle/>
          <a:p>
            <a:r>
              <a:rPr lang="en-US" dirty="0">
                <a:solidFill>
                  <a:schemeClr val="bg1"/>
                </a:solidFill>
              </a:rPr>
              <a:t>EWSC All Presidents Meeting Sept. 28, 2026</a:t>
            </a:r>
          </a:p>
        </p:txBody>
      </p:sp>
      <p:sp>
        <p:nvSpPr>
          <p:cNvPr id="6" name="TextBox 5">
            <a:extLst>
              <a:ext uri="{FF2B5EF4-FFF2-40B4-BE49-F238E27FC236}">
                <a16:creationId xmlns:a16="http://schemas.microsoft.com/office/drawing/2014/main" id="{A2623886-F658-F063-AD1B-6AF1890B8F5A}"/>
              </a:ext>
            </a:extLst>
          </p:cNvPr>
          <p:cNvSpPr txBox="1"/>
          <p:nvPr/>
        </p:nvSpPr>
        <p:spPr>
          <a:xfrm>
            <a:off x="152400" y="6237654"/>
            <a:ext cx="11954256" cy="646331"/>
          </a:xfrm>
          <a:prstGeom prst="rect">
            <a:avLst/>
          </a:prstGeom>
          <a:noFill/>
        </p:spPr>
        <p:txBody>
          <a:bodyPr wrap="square" rtlCol="0">
            <a:spAutoFit/>
          </a:bodyPr>
          <a:lstStyle/>
          <a:p>
            <a:pPr algn="ctr"/>
            <a:r>
              <a:rPr lang="en-US" dirty="0">
                <a:solidFill>
                  <a:srgbClr val="000000"/>
                </a:solidFill>
                <a:latin typeface="Aptos" panose="020B0004020202020204" pitchFamily="34" charset="0"/>
              </a:rPr>
              <a:t>Ken Dueck Executive Director Strategic Policy &amp; Planning Branch, Ministry of Education and his team vetted and approved this Power Point to be presented to the CUPE education local presidents and members in the province.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240280" y="438912"/>
            <a:ext cx="6635086" cy="707886"/>
          </a:xfrm>
          <a:prstGeom prst="rect">
            <a:avLst/>
          </a:prstGeom>
          <a:noFill/>
        </p:spPr>
        <p:txBody>
          <a:bodyPr wrap="none">
            <a:spAutoFit/>
          </a:bodyPr>
          <a:lstStyle/>
          <a:p>
            <a:pPr algn="ctr">
              <a:defRPr sz="3000" b="1">
                <a:solidFill>
                  <a:srgbClr val="18375F"/>
                </a:solidFill>
                <a:latin typeface="Aptos Display"/>
              </a:defRPr>
            </a:pPr>
            <a:r>
              <a:rPr sz="4000" dirty="0"/>
              <a:t>What is changing in 2026–27?</a:t>
            </a:r>
          </a:p>
        </p:txBody>
      </p:sp>
      <p:sp>
        <p:nvSpPr>
          <p:cNvPr id="4" name="TextBox 3"/>
          <p:cNvSpPr txBox="1"/>
          <p:nvPr/>
        </p:nvSpPr>
        <p:spPr>
          <a:xfrm>
            <a:off x="1586801" y="1184814"/>
            <a:ext cx="8364919" cy="400110"/>
          </a:xfrm>
          <a:prstGeom prst="rect">
            <a:avLst/>
          </a:prstGeom>
          <a:noFill/>
        </p:spPr>
        <p:txBody>
          <a:bodyPr wrap="none">
            <a:spAutoFit/>
          </a:bodyPr>
          <a:lstStyle/>
          <a:p>
            <a:pPr algn="ctr">
              <a:defRPr sz="1600">
                <a:solidFill>
                  <a:srgbClr val="2D2D2D"/>
                </a:solidFill>
                <a:latin typeface="Aptos"/>
              </a:defRPr>
            </a:pPr>
            <a:r>
              <a:rPr sz="2000" dirty="0"/>
              <a:t>The goal is clearer, more consistent information about workplace violence.</a:t>
            </a:r>
          </a:p>
        </p:txBody>
      </p:sp>
      <p:sp>
        <p:nvSpPr>
          <p:cNvPr id="5" name="Rectangle 4"/>
          <p:cNvSpPr/>
          <p:nvPr/>
        </p:nvSpPr>
        <p:spPr>
          <a:xfrm>
            <a:off x="621792" y="1697664"/>
            <a:ext cx="10716768" cy="64008"/>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48640" y="1808286"/>
            <a:ext cx="10789920" cy="3570208"/>
          </a:xfrm>
          <a:prstGeom prst="rect">
            <a:avLst/>
          </a:prstGeom>
          <a:noFill/>
        </p:spPr>
        <p:txBody>
          <a:bodyPr wrap="square">
            <a:spAutoFit/>
          </a:bodyPr>
          <a:lstStyle/>
          <a:p>
            <a:pPr>
              <a:spcAft>
                <a:spcPts val="1200"/>
              </a:spcAft>
              <a:defRPr sz="2100" b="0">
                <a:solidFill>
                  <a:srgbClr val="2D2D2D"/>
                </a:solidFill>
                <a:latin typeface="Aptos"/>
              </a:defRPr>
            </a:pPr>
            <a:r>
              <a:rPr sz="2800" dirty="0"/>
              <a:t>• School divisions will be required to report on violent incidents involving staff.</a:t>
            </a:r>
          </a:p>
          <a:p>
            <a:pPr>
              <a:spcAft>
                <a:spcPts val="1200"/>
              </a:spcAft>
              <a:defRPr sz="2100" b="0">
                <a:solidFill>
                  <a:srgbClr val="2D2D2D"/>
                </a:solidFill>
                <a:latin typeface="Aptos"/>
              </a:defRPr>
            </a:pPr>
            <a:r>
              <a:rPr sz="2800" dirty="0"/>
              <a:t>• The Ministry of Education is taking a phased approach to implementation.</a:t>
            </a:r>
          </a:p>
          <a:p>
            <a:pPr>
              <a:spcAft>
                <a:spcPts val="1200"/>
              </a:spcAft>
              <a:defRPr sz="2100" b="0">
                <a:solidFill>
                  <a:srgbClr val="2D2D2D"/>
                </a:solidFill>
                <a:latin typeface="Aptos"/>
              </a:defRPr>
            </a:pPr>
            <a:r>
              <a:rPr sz="2800" dirty="0"/>
              <a:t>• A standardized violent incident reporting form has been developed.</a:t>
            </a:r>
          </a:p>
          <a:p>
            <a:pPr>
              <a:spcAft>
                <a:spcPts val="1200"/>
              </a:spcAft>
              <a:defRPr sz="2100" b="0">
                <a:solidFill>
                  <a:srgbClr val="2D2D2D"/>
                </a:solidFill>
                <a:latin typeface="Aptos"/>
              </a:defRPr>
            </a:pPr>
            <a:r>
              <a:rPr sz="2800" dirty="0"/>
              <a:t>• The form is intended to create a consistent approach to reporting across the sector.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828800" y="438912"/>
            <a:ext cx="8216480" cy="707886"/>
          </a:xfrm>
          <a:prstGeom prst="rect">
            <a:avLst/>
          </a:prstGeom>
          <a:noFill/>
        </p:spPr>
        <p:txBody>
          <a:bodyPr wrap="none">
            <a:spAutoFit/>
          </a:bodyPr>
          <a:lstStyle/>
          <a:p>
            <a:pPr algn="ctr">
              <a:defRPr sz="3000" b="1">
                <a:solidFill>
                  <a:srgbClr val="18375F"/>
                </a:solidFill>
                <a:latin typeface="Aptos Display"/>
              </a:defRPr>
            </a:pPr>
            <a:r>
              <a:rPr sz="4000" dirty="0"/>
              <a:t>Phase 1: Individual incident reporting</a:t>
            </a:r>
          </a:p>
        </p:txBody>
      </p:sp>
      <p:sp>
        <p:nvSpPr>
          <p:cNvPr id="4" name="Rectangle 3"/>
          <p:cNvSpPr/>
          <p:nvPr/>
        </p:nvSpPr>
        <p:spPr>
          <a:xfrm>
            <a:off x="621792" y="1375398"/>
            <a:ext cx="10945368"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1508760"/>
            <a:ext cx="10789920" cy="5016758"/>
          </a:xfrm>
          <a:prstGeom prst="rect">
            <a:avLst/>
          </a:prstGeom>
          <a:noFill/>
        </p:spPr>
        <p:txBody>
          <a:bodyPr wrap="square">
            <a:spAutoFit/>
          </a:bodyPr>
          <a:lstStyle/>
          <a:p>
            <a:pPr>
              <a:spcAft>
                <a:spcPts val="1200"/>
              </a:spcAft>
              <a:defRPr sz="2100" b="0">
                <a:solidFill>
                  <a:srgbClr val="2D2D2D"/>
                </a:solidFill>
                <a:latin typeface="Aptos"/>
              </a:defRPr>
            </a:pPr>
            <a:r>
              <a:rPr dirty="0"/>
              <a:t>• </a:t>
            </a:r>
            <a:r>
              <a:rPr sz="2800" dirty="0"/>
              <a:t>A standard violent incident reporting form has been developed by the Policy Table on Violence-Free Classrooms.</a:t>
            </a:r>
          </a:p>
          <a:p>
            <a:pPr>
              <a:spcAft>
                <a:spcPts val="1200"/>
              </a:spcAft>
              <a:defRPr sz="2100" b="0">
                <a:solidFill>
                  <a:srgbClr val="2D2D2D"/>
                </a:solidFill>
                <a:latin typeface="Aptos"/>
              </a:defRPr>
            </a:pPr>
            <a:r>
              <a:rPr sz="2800" dirty="0"/>
              <a:t>• The form was developed collaboratively and vetted by key sector stakeholders.</a:t>
            </a:r>
          </a:p>
          <a:p>
            <a:pPr>
              <a:spcAft>
                <a:spcPts val="1200"/>
              </a:spcAft>
              <a:defRPr sz="2100" b="0">
                <a:solidFill>
                  <a:srgbClr val="2D2D2D"/>
                </a:solidFill>
                <a:latin typeface="Aptos"/>
              </a:defRPr>
            </a:pPr>
            <a:r>
              <a:rPr sz="2800" dirty="0"/>
              <a:t>• The exact form is not mandatory for school divisions to use in 2026–27.</a:t>
            </a:r>
          </a:p>
          <a:p>
            <a:pPr>
              <a:spcAft>
                <a:spcPts val="1200"/>
              </a:spcAft>
              <a:defRPr sz="2100" b="0">
                <a:solidFill>
                  <a:srgbClr val="2D2D2D"/>
                </a:solidFill>
                <a:latin typeface="Aptos"/>
              </a:defRPr>
            </a:pPr>
            <a:r>
              <a:rPr sz="2800" dirty="0"/>
              <a:t>• If a division uses another form, its questions should align with the Ministry template.</a:t>
            </a:r>
          </a:p>
          <a:p>
            <a:pPr>
              <a:spcAft>
                <a:spcPts val="1200"/>
              </a:spcAft>
              <a:defRPr sz="2100" b="0">
                <a:solidFill>
                  <a:srgbClr val="2D2D2D"/>
                </a:solidFill>
                <a:latin typeface="Aptos"/>
              </a:defRPr>
            </a:pPr>
            <a:r>
              <a:rPr sz="2800" dirty="0"/>
              <a:t>• Information collected through individual reports will feed into annual reporting.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743200" y="438913"/>
            <a:ext cx="5752665" cy="707886"/>
          </a:xfrm>
          <a:prstGeom prst="rect">
            <a:avLst/>
          </a:prstGeom>
          <a:noFill/>
        </p:spPr>
        <p:txBody>
          <a:bodyPr wrap="none">
            <a:spAutoFit/>
          </a:bodyPr>
          <a:lstStyle/>
          <a:p>
            <a:pPr algn="ctr">
              <a:defRPr sz="3000" b="1">
                <a:solidFill>
                  <a:srgbClr val="18375F"/>
                </a:solidFill>
                <a:latin typeface="Aptos Display"/>
              </a:defRPr>
            </a:pPr>
            <a:r>
              <a:rPr sz="4000" dirty="0"/>
              <a:t>Phase 2: Annual reporting</a:t>
            </a:r>
          </a:p>
        </p:txBody>
      </p:sp>
      <p:sp>
        <p:nvSpPr>
          <p:cNvPr id="4" name="Rectangle 3"/>
          <p:cNvSpPr/>
          <p:nvPr/>
        </p:nvSpPr>
        <p:spPr>
          <a:xfrm>
            <a:off x="621792" y="1234440"/>
            <a:ext cx="10945368"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1773936"/>
            <a:ext cx="10789920" cy="4154984"/>
          </a:xfrm>
          <a:prstGeom prst="rect">
            <a:avLst/>
          </a:prstGeom>
          <a:noFill/>
        </p:spPr>
        <p:txBody>
          <a:bodyPr wrap="square">
            <a:spAutoFit/>
          </a:bodyPr>
          <a:lstStyle/>
          <a:p>
            <a:pPr>
              <a:spcAft>
                <a:spcPts val="1200"/>
              </a:spcAft>
              <a:defRPr sz="2100" b="0">
                <a:solidFill>
                  <a:srgbClr val="2D2D2D"/>
                </a:solidFill>
                <a:latin typeface="Aptos"/>
              </a:defRPr>
            </a:pPr>
            <a:r>
              <a:rPr dirty="0"/>
              <a:t>• </a:t>
            </a:r>
            <a:r>
              <a:rPr sz="2800" dirty="0"/>
              <a:t>The Ministry will provide additional direction in October 2026.</a:t>
            </a:r>
          </a:p>
          <a:p>
            <a:pPr>
              <a:spcAft>
                <a:spcPts val="1200"/>
              </a:spcAft>
              <a:defRPr sz="2100" b="0">
                <a:solidFill>
                  <a:srgbClr val="2D2D2D"/>
                </a:solidFill>
                <a:latin typeface="Aptos"/>
              </a:defRPr>
            </a:pPr>
            <a:r>
              <a:rPr sz="2800" dirty="0"/>
              <a:t>• This will include an aggregate reporting template and related guidance.</a:t>
            </a:r>
          </a:p>
          <a:p>
            <a:pPr>
              <a:spcAft>
                <a:spcPts val="1200"/>
              </a:spcAft>
              <a:defRPr sz="2100" b="0">
                <a:solidFill>
                  <a:srgbClr val="2D2D2D"/>
                </a:solidFill>
                <a:latin typeface="Aptos"/>
              </a:defRPr>
            </a:pPr>
            <a:r>
              <a:rPr sz="2800" dirty="0"/>
              <a:t>• School divisions will report summary information, including quantitative data.</a:t>
            </a:r>
          </a:p>
          <a:p>
            <a:pPr>
              <a:spcAft>
                <a:spcPts val="1200"/>
              </a:spcAft>
              <a:defRPr sz="2100" b="0">
                <a:solidFill>
                  <a:srgbClr val="2D2D2D"/>
                </a:solidFill>
                <a:latin typeface="Aptos"/>
              </a:defRPr>
            </a:pPr>
            <a:r>
              <a:rPr sz="2800" dirty="0"/>
              <a:t>• Annual reporting will also include narrative context.</a:t>
            </a:r>
          </a:p>
          <a:p>
            <a:pPr>
              <a:spcAft>
                <a:spcPts val="1200"/>
              </a:spcAft>
              <a:defRPr sz="2100" b="0">
                <a:solidFill>
                  <a:srgbClr val="2D2D2D"/>
                </a:solidFill>
                <a:latin typeface="Aptos"/>
              </a:defRPr>
            </a:pPr>
            <a:r>
              <a:rPr sz="2800" dirty="0"/>
              <a:t>• Information </a:t>
            </a:r>
            <a:r>
              <a:rPr lang="en-US" sz="2800" dirty="0"/>
              <a:t>must </a:t>
            </a:r>
            <a:r>
              <a:rPr sz="2800" dirty="0"/>
              <a:t>be included in Board of Education Annual Reports</a:t>
            </a:r>
            <a:r>
              <a:rPr lang="en-US" sz="2800" dirty="0"/>
              <a:t> that are submitted to the </a:t>
            </a:r>
            <a:r>
              <a:rPr lang="en-US" sz="2800"/>
              <a:t>Ministry yearly</a:t>
            </a:r>
            <a:r>
              <a:rPr sz="2800"/>
              <a:t>.</a:t>
            </a:r>
            <a:endParaRP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084832" y="438912"/>
            <a:ext cx="7820474" cy="707886"/>
          </a:xfrm>
          <a:prstGeom prst="rect">
            <a:avLst/>
          </a:prstGeom>
          <a:noFill/>
        </p:spPr>
        <p:txBody>
          <a:bodyPr wrap="none">
            <a:spAutoFit/>
          </a:bodyPr>
          <a:lstStyle/>
          <a:p>
            <a:pPr>
              <a:defRPr sz="3000" b="1">
                <a:solidFill>
                  <a:srgbClr val="18375F"/>
                </a:solidFill>
                <a:latin typeface="Aptos Display"/>
              </a:defRPr>
            </a:pPr>
            <a:r>
              <a:rPr sz="4000" dirty="0"/>
              <a:t>What does the law already require?</a:t>
            </a:r>
          </a:p>
        </p:txBody>
      </p:sp>
      <p:sp>
        <p:nvSpPr>
          <p:cNvPr id="4" name="Rectangle 3"/>
          <p:cNvSpPr/>
          <p:nvPr/>
        </p:nvSpPr>
        <p:spPr>
          <a:xfrm>
            <a:off x="621792" y="1234440"/>
            <a:ext cx="10899648"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21792" y="1746504"/>
            <a:ext cx="10789920" cy="4154984"/>
          </a:xfrm>
          <a:prstGeom prst="rect">
            <a:avLst/>
          </a:prstGeom>
          <a:noFill/>
        </p:spPr>
        <p:txBody>
          <a:bodyPr wrap="square">
            <a:spAutoFit/>
          </a:bodyPr>
          <a:lstStyle/>
          <a:p>
            <a:pPr>
              <a:spcAft>
                <a:spcPts val="1200"/>
              </a:spcAft>
              <a:defRPr sz="2100" b="0">
                <a:solidFill>
                  <a:srgbClr val="2D2D2D"/>
                </a:solidFill>
                <a:latin typeface="Aptos"/>
              </a:defRPr>
            </a:pPr>
            <a:r>
              <a:rPr dirty="0"/>
              <a:t>• </a:t>
            </a:r>
            <a:r>
              <a:rPr sz="2800" dirty="0"/>
              <a:t>The Saskatchewan Employment Act was amended in 2023 to strengthen workplace violence prevention.</a:t>
            </a:r>
          </a:p>
          <a:p>
            <a:pPr>
              <a:spcAft>
                <a:spcPts val="1200"/>
              </a:spcAft>
              <a:defRPr sz="2100" b="0">
                <a:solidFill>
                  <a:srgbClr val="2D2D2D"/>
                </a:solidFill>
                <a:latin typeface="Aptos"/>
              </a:defRPr>
            </a:pPr>
            <a:r>
              <a:rPr sz="2800" dirty="0"/>
              <a:t>• Employers must have a written violence policy and prevention plan.</a:t>
            </a:r>
          </a:p>
          <a:p>
            <a:pPr>
              <a:spcAft>
                <a:spcPts val="1200"/>
              </a:spcAft>
              <a:defRPr sz="2100" b="0">
                <a:solidFill>
                  <a:srgbClr val="2D2D2D"/>
                </a:solidFill>
                <a:latin typeface="Aptos"/>
              </a:defRPr>
            </a:pPr>
            <a:r>
              <a:rPr sz="2800" dirty="0"/>
              <a:t>• Employers must investigate workplace violence incidents.</a:t>
            </a:r>
          </a:p>
          <a:p>
            <a:pPr>
              <a:spcAft>
                <a:spcPts val="1200"/>
              </a:spcAft>
              <a:defRPr sz="2100" b="0">
                <a:solidFill>
                  <a:srgbClr val="2D2D2D"/>
                </a:solidFill>
                <a:latin typeface="Aptos"/>
              </a:defRPr>
            </a:pPr>
            <a:r>
              <a:rPr sz="2800" dirty="0"/>
              <a:t>• Employers must identify where violence has occurred or may occur and take steps to eliminate or minimize risks.</a:t>
            </a:r>
          </a:p>
          <a:p>
            <a:pPr>
              <a:spcAft>
                <a:spcPts val="1200"/>
              </a:spcAft>
              <a:defRPr sz="2100" b="0">
                <a:solidFill>
                  <a:srgbClr val="2D2D2D"/>
                </a:solidFill>
                <a:latin typeface="Aptos"/>
              </a:defRPr>
            </a:pPr>
            <a:r>
              <a:rPr sz="2800" dirty="0"/>
              <a:t>• Workers must receive information and training and have procedures for reporting incidents.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010191" y="438912"/>
            <a:ext cx="8141139" cy="707886"/>
          </a:xfrm>
          <a:prstGeom prst="rect">
            <a:avLst/>
          </a:prstGeom>
          <a:noFill/>
        </p:spPr>
        <p:txBody>
          <a:bodyPr wrap="none">
            <a:spAutoFit/>
          </a:bodyPr>
          <a:lstStyle/>
          <a:p>
            <a:pPr algn="ctr">
              <a:defRPr sz="3000" b="1">
                <a:solidFill>
                  <a:srgbClr val="18375F"/>
                </a:solidFill>
                <a:latin typeface="Aptos Display"/>
              </a:defRPr>
            </a:pPr>
            <a:r>
              <a:rPr sz="4000" dirty="0"/>
              <a:t>What counts as workplace violence?</a:t>
            </a:r>
          </a:p>
        </p:txBody>
      </p:sp>
      <p:sp>
        <p:nvSpPr>
          <p:cNvPr id="4" name="Rectangle 3"/>
          <p:cNvSpPr/>
          <p:nvPr/>
        </p:nvSpPr>
        <p:spPr>
          <a:xfrm>
            <a:off x="621792" y="1234440"/>
            <a:ext cx="10972800" cy="64008"/>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1837944"/>
            <a:ext cx="10789920" cy="4001095"/>
          </a:xfrm>
          <a:prstGeom prst="rect">
            <a:avLst/>
          </a:prstGeom>
          <a:noFill/>
        </p:spPr>
        <p:txBody>
          <a:bodyPr wrap="square">
            <a:spAutoFit/>
          </a:bodyPr>
          <a:lstStyle/>
          <a:p>
            <a:pPr>
              <a:spcAft>
                <a:spcPts val="1200"/>
              </a:spcAft>
              <a:defRPr sz="2100" b="0">
                <a:solidFill>
                  <a:srgbClr val="2D2D2D"/>
                </a:solidFill>
                <a:latin typeface="Aptos"/>
              </a:defRPr>
            </a:pPr>
            <a:r>
              <a:rPr sz="2800" dirty="0"/>
              <a:t>• The Act defines violence as attempted, threatened or actual conduct that causes, or is likely to cause, injury.</a:t>
            </a:r>
          </a:p>
          <a:p>
            <a:pPr>
              <a:spcAft>
                <a:spcPts val="1200"/>
              </a:spcAft>
              <a:defRPr sz="2100" b="0">
                <a:solidFill>
                  <a:srgbClr val="2D2D2D"/>
                </a:solidFill>
                <a:latin typeface="Aptos"/>
              </a:defRPr>
            </a:pPr>
            <a:r>
              <a:rPr sz="2800" dirty="0"/>
              <a:t>• It also includes threatening statements or </a:t>
            </a:r>
            <a:r>
              <a:rPr sz="2800" dirty="0" err="1"/>
              <a:t>behaviour</a:t>
            </a:r>
            <a:r>
              <a:rPr sz="2800" dirty="0"/>
              <a:t> that gives a worker reasonable cause to believe they are at risk of injury.</a:t>
            </a:r>
          </a:p>
          <a:p>
            <a:pPr>
              <a:spcAft>
                <a:spcPts val="1200"/>
              </a:spcAft>
              <a:defRPr sz="2100" b="0">
                <a:solidFill>
                  <a:srgbClr val="2D2D2D"/>
                </a:solidFill>
                <a:latin typeface="Aptos"/>
              </a:defRPr>
            </a:pPr>
            <a:r>
              <a:rPr sz="2800" dirty="0"/>
              <a:t>• Violence can involve physical incidents, threats or other conduct that creates a risk of injury.</a:t>
            </a:r>
          </a:p>
          <a:p>
            <a:pPr>
              <a:spcAft>
                <a:spcPts val="1200"/>
              </a:spcAft>
              <a:defRPr sz="2100" b="0">
                <a:solidFill>
                  <a:srgbClr val="2D2D2D"/>
                </a:solidFill>
                <a:latin typeface="Aptos"/>
              </a:defRPr>
            </a:pPr>
            <a:r>
              <a:rPr sz="2800" dirty="0"/>
              <a:t>• The requirement is about more than counting physical assaults—it includes risks that workers reasonably perceive as threatening.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350412" y="438912"/>
            <a:ext cx="7460697" cy="707886"/>
          </a:xfrm>
          <a:prstGeom prst="rect">
            <a:avLst/>
          </a:prstGeom>
          <a:noFill/>
        </p:spPr>
        <p:txBody>
          <a:bodyPr wrap="none">
            <a:spAutoFit/>
          </a:bodyPr>
          <a:lstStyle/>
          <a:p>
            <a:pPr algn="ctr">
              <a:defRPr sz="3000" b="1">
                <a:solidFill>
                  <a:srgbClr val="18375F"/>
                </a:solidFill>
                <a:latin typeface="Aptos Display"/>
              </a:defRPr>
            </a:pPr>
            <a:r>
              <a:rPr sz="4000" dirty="0"/>
              <a:t>Why consistent reporting matters</a:t>
            </a:r>
          </a:p>
        </p:txBody>
      </p:sp>
      <p:sp>
        <p:nvSpPr>
          <p:cNvPr id="4" name="TextBox 3"/>
          <p:cNvSpPr txBox="1"/>
          <p:nvPr/>
        </p:nvSpPr>
        <p:spPr>
          <a:xfrm>
            <a:off x="2752344" y="1106424"/>
            <a:ext cx="6174704" cy="400110"/>
          </a:xfrm>
          <a:prstGeom prst="rect">
            <a:avLst/>
          </a:prstGeom>
          <a:noFill/>
        </p:spPr>
        <p:txBody>
          <a:bodyPr wrap="none">
            <a:spAutoFit/>
          </a:bodyPr>
          <a:lstStyle/>
          <a:p>
            <a:pPr algn="ctr">
              <a:defRPr sz="1600">
                <a:solidFill>
                  <a:srgbClr val="2D2D2D"/>
                </a:solidFill>
                <a:latin typeface="Aptos"/>
              </a:defRPr>
            </a:pPr>
            <a:r>
              <a:rPr sz="2000" dirty="0"/>
              <a:t>Report it. Investigate it. Understand the risk. Prevent it.</a:t>
            </a:r>
          </a:p>
        </p:txBody>
      </p:sp>
      <p:sp>
        <p:nvSpPr>
          <p:cNvPr id="5" name="Rectangle 4"/>
          <p:cNvSpPr/>
          <p:nvPr/>
        </p:nvSpPr>
        <p:spPr>
          <a:xfrm>
            <a:off x="671843" y="1618489"/>
            <a:ext cx="10909273"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1664208"/>
            <a:ext cx="10789920" cy="5016758"/>
          </a:xfrm>
          <a:prstGeom prst="rect">
            <a:avLst/>
          </a:prstGeom>
          <a:noFill/>
        </p:spPr>
        <p:txBody>
          <a:bodyPr wrap="square">
            <a:spAutoFit/>
          </a:bodyPr>
          <a:lstStyle/>
          <a:p>
            <a:pPr>
              <a:spcAft>
                <a:spcPts val="1200"/>
              </a:spcAft>
              <a:defRPr sz="2100" b="0">
                <a:solidFill>
                  <a:srgbClr val="2D2D2D"/>
                </a:solidFill>
                <a:latin typeface="Aptos"/>
              </a:defRPr>
            </a:pPr>
            <a:r>
              <a:rPr dirty="0"/>
              <a:t>• </a:t>
            </a:r>
            <a:r>
              <a:rPr sz="2800" dirty="0"/>
              <a:t>Consistent reporting can help identify patterns and trends across schools and school divisions.</a:t>
            </a:r>
          </a:p>
          <a:p>
            <a:pPr>
              <a:spcAft>
                <a:spcPts val="1200"/>
              </a:spcAft>
              <a:defRPr sz="2100" b="0">
                <a:solidFill>
                  <a:srgbClr val="2D2D2D"/>
                </a:solidFill>
                <a:latin typeface="Aptos"/>
              </a:defRPr>
            </a:pPr>
            <a:r>
              <a:rPr sz="2800" dirty="0"/>
              <a:t>• It can provide better information about who is affected, where incidents occur and what types of incidents are happening.</a:t>
            </a:r>
          </a:p>
          <a:p>
            <a:pPr>
              <a:spcAft>
                <a:spcPts val="1200"/>
              </a:spcAft>
              <a:defRPr sz="2100" b="0">
                <a:solidFill>
                  <a:srgbClr val="2D2D2D"/>
                </a:solidFill>
                <a:latin typeface="Aptos"/>
              </a:defRPr>
            </a:pPr>
            <a:r>
              <a:rPr sz="2800" dirty="0"/>
              <a:t>• Better information can support prevention, training, workplace controls and follow-up.</a:t>
            </a:r>
          </a:p>
          <a:p>
            <a:pPr>
              <a:spcAft>
                <a:spcPts val="1200"/>
              </a:spcAft>
              <a:defRPr sz="2100" b="0">
                <a:solidFill>
                  <a:srgbClr val="2D2D2D"/>
                </a:solidFill>
                <a:latin typeface="Aptos"/>
              </a:defRPr>
            </a:pPr>
            <a:r>
              <a:rPr sz="2800" dirty="0"/>
              <a:t>• Reporting incidents is an important first step—but collecting numbers alone does not prevent violence.</a:t>
            </a:r>
          </a:p>
          <a:p>
            <a:pPr>
              <a:spcAft>
                <a:spcPts val="1200"/>
              </a:spcAft>
              <a:defRPr sz="2100" b="0">
                <a:solidFill>
                  <a:srgbClr val="2D2D2D"/>
                </a:solidFill>
                <a:latin typeface="Aptos"/>
              </a:defRPr>
            </a:pPr>
            <a:r>
              <a:rPr sz="2800" dirty="0"/>
              <a:t>• The key question is what happens with the information after an incident is reported.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64592"/>
          </a:xfrm>
          <a:prstGeom prst="rect">
            <a:avLst/>
          </a:prstGeom>
          <a:solidFill>
            <a:srgbClr val="1837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74907" y="438912"/>
            <a:ext cx="10211706" cy="707886"/>
          </a:xfrm>
          <a:prstGeom prst="rect">
            <a:avLst/>
          </a:prstGeom>
          <a:noFill/>
        </p:spPr>
        <p:txBody>
          <a:bodyPr wrap="none">
            <a:spAutoFit/>
          </a:bodyPr>
          <a:lstStyle/>
          <a:p>
            <a:pPr algn="ctr">
              <a:defRPr sz="3000" b="1">
                <a:solidFill>
                  <a:srgbClr val="18375F"/>
                </a:solidFill>
                <a:latin typeface="Aptos Display"/>
              </a:defRPr>
            </a:pPr>
            <a:r>
              <a:rPr sz="4000" dirty="0"/>
              <a:t>The Policy Table on Violence-Free Classrooms</a:t>
            </a:r>
          </a:p>
        </p:txBody>
      </p:sp>
      <p:sp>
        <p:nvSpPr>
          <p:cNvPr id="4" name="Rectangle 3"/>
          <p:cNvSpPr/>
          <p:nvPr/>
        </p:nvSpPr>
        <p:spPr>
          <a:xfrm>
            <a:off x="621791" y="1234440"/>
            <a:ext cx="11044027"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01168" y="1508760"/>
            <a:ext cx="11859768" cy="5740033"/>
          </a:xfrm>
          <a:prstGeom prst="rect">
            <a:avLst/>
          </a:prstGeom>
          <a:noFill/>
        </p:spPr>
        <p:txBody>
          <a:bodyPr wrap="square">
            <a:spAutoFit/>
          </a:bodyPr>
          <a:lstStyle/>
          <a:p>
            <a:pPr>
              <a:spcAft>
                <a:spcPts val="1200"/>
              </a:spcAft>
              <a:defRPr sz="2100" b="0">
                <a:solidFill>
                  <a:srgbClr val="2D2D2D"/>
                </a:solidFill>
                <a:latin typeface="Aptos"/>
              </a:defRPr>
            </a:pPr>
            <a:r>
              <a:rPr dirty="0"/>
              <a:t>• </a:t>
            </a:r>
            <a:r>
              <a:rPr sz="2200" dirty="0"/>
              <a:t>Established pursuant to </a:t>
            </a:r>
            <a:r>
              <a:rPr lang="en-US" sz="2200" dirty="0"/>
              <a:t>t</a:t>
            </a:r>
            <a:r>
              <a:rPr sz="2200" dirty="0"/>
              <a:t>he </a:t>
            </a:r>
            <a:r>
              <a:rPr lang="en-US" sz="2200" dirty="0"/>
              <a:t>STF </a:t>
            </a:r>
            <a:r>
              <a:rPr sz="2200" dirty="0"/>
              <a:t>Provincial Collective Bargaining Agreement 2023–2026.</a:t>
            </a:r>
          </a:p>
          <a:p>
            <a:pPr>
              <a:spcAft>
                <a:spcPts val="1200"/>
              </a:spcAft>
              <a:defRPr sz="2100" b="0">
                <a:solidFill>
                  <a:srgbClr val="2D2D2D"/>
                </a:solidFill>
                <a:latin typeface="Aptos"/>
              </a:defRPr>
            </a:pPr>
            <a:r>
              <a:rPr sz="2200" dirty="0"/>
              <a:t>• Members include the Saskatchewan Teachers’ Federation, Saskatchewan School Boards Association and Ministry of Education.</a:t>
            </a:r>
            <a:r>
              <a:rPr lang="en-US" sz="2200" dirty="0"/>
              <a:t> </a:t>
            </a:r>
          </a:p>
          <a:p>
            <a:pPr>
              <a:spcAft>
                <a:spcPts val="1200"/>
              </a:spcAft>
              <a:defRPr sz="2100" b="0">
                <a:solidFill>
                  <a:srgbClr val="2D2D2D"/>
                </a:solidFill>
                <a:latin typeface="Aptos"/>
              </a:defRPr>
            </a:pPr>
            <a:r>
              <a:rPr sz="2200" dirty="0"/>
              <a:t>• The table brings educators, school boards and government together to develop strategies to prevent and address violence.</a:t>
            </a:r>
          </a:p>
          <a:p>
            <a:pPr>
              <a:spcAft>
                <a:spcPts val="1200"/>
              </a:spcAft>
              <a:defRPr sz="2100" b="0">
                <a:solidFill>
                  <a:srgbClr val="2D2D2D"/>
                </a:solidFill>
                <a:latin typeface="Aptos"/>
              </a:defRPr>
            </a:pPr>
            <a:r>
              <a:rPr sz="2200" dirty="0"/>
              <a:t>• The new reporting process is one part of a broader workplace violence prevention approach</a:t>
            </a:r>
            <a:r>
              <a:rPr lang="en-US" sz="2200" dirty="0"/>
              <a:t> that the EWSC has been advocating for.</a:t>
            </a:r>
          </a:p>
          <a:p>
            <a:pPr>
              <a:spcAft>
                <a:spcPts val="1200"/>
              </a:spcAft>
              <a:defRPr sz="2100" b="0">
                <a:solidFill>
                  <a:srgbClr val="2D2D2D"/>
                </a:solidFill>
                <a:latin typeface="Aptos"/>
              </a:defRPr>
            </a:pPr>
            <a:endParaRPr lang="en-US" sz="2200" dirty="0"/>
          </a:p>
          <a:p>
            <a:pPr marL="342900" indent="-342900">
              <a:spcAft>
                <a:spcPts val="1200"/>
              </a:spcAft>
              <a:buFont typeface="Wingdings" panose="05000000000000000000" pitchFamily="2" charset="2"/>
              <a:buChar char="v"/>
              <a:defRPr sz="2100" b="0">
                <a:solidFill>
                  <a:srgbClr val="2D2D2D"/>
                </a:solidFill>
                <a:latin typeface="Aptos"/>
              </a:defRPr>
            </a:pPr>
            <a:r>
              <a:rPr lang="en-US" sz="2200" dirty="0"/>
              <a:t>Executive Director, Ken Dueck, has welcomed input and feedback from the EWSC since early spring of 2026. We have met numerous times to share front line support staff experiences with violence, reporting said violence, what happens once a report is made, how each division handles all OHS reporting differently and that there is no clear standard across the province which results in inequity and potential for further injuries from violence. </a:t>
            </a:r>
          </a:p>
          <a:p>
            <a:pPr marL="342900" indent="-342900">
              <a:spcAft>
                <a:spcPts val="1200"/>
              </a:spcAft>
              <a:buFont typeface="Wingdings" panose="05000000000000000000" pitchFamily="2" charset="2"/>
              <a:buChar char="v"/>
              <a:defRPr sz="2100" b="0">
                <a:solidFill>
                  <a:srgbClr val="2D2D2D"/>
                </a:solidFill>
                <a:latin typeface="Aptos"/>
              </a:defRPr>
            </a:pPr>
            <a:endParaRPr lang="en-US" dirty="0"/>
          </a:p>
        </p:txBody>
      </p:sp>
      <p:sp>
        <p:nvSpPr>
          <p:cNvPr id="7" name="Rectangle 6">
            <a:extLst>
              <a:ext uri="{FF2B5EF4-FFF2-40B4-BE49-F238E27FC236}">
                <a16:creationId xmlns:a16="http://schemas.microsoft.com/office/drawing/2014/main" id="{F5D77AC5-1C2B-0994-AED3-73F0A2DA2735}"/>
              </a:ext>
            </a:extLst>
          </p:cNvPr>
          <p:cNvSpPr/>
          <p:nvPr/>
        </p:nvSpPr>
        <p:spPr>
          <a:xfrm>
            <a:off x="621791" y="4550664"/>
            <a:ext cx="11044027" cy="45719"/>
          </a:xfrm>
          <a:prstGeom prst="rect">
            <a:avLst/>
          </a:prstGeom>
          <a:solidFill>
            <a:srgbClr val="F1BE2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TotalTime>
  <Words>718</Words>
  <Application>Microsoft Office PowerPoint</Application>
  <PresentationFormat>Widescreen</PresentationFormat>
  <Paragraphs>49</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Karla Sastaunik</dc:creator>
  <cp:keywords/>
  <dc:description>generated using python-pptx</dc:description>
  <cp:lastModifiedBy>Karla Sastaunik</cp:lastModifiedBy>
  <cp:revision>2</cp:revision>
  <dcterms:created xsi:type="dcterms:W3CDTF">2013-01-27T09:14:16Z</dcterms:created>
  <dcterms:modified xsi:type="dcterms:W3CDTF">2026-10-05T19:38:29Z</dcterms:modified>
  <cp:category/>
</cp:coreProperties>
</file>