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99" r:id="rId5"/>
    <p:sldId id="309" r:id="rId6"/>
    <p:sldId id="316" r:id="rId7"/>
    <p:sldId id="301" r:id="rId8"/>
    <p:sldId id="300" r:id="rId9"/>
    <p:sldId id="303" r:id="rId10"/>
    <p:sldId id="265" r:id="rId11"/>
    <p:sldId id="310" r:id="rId12"/>
    <p:sldId id="311" r:id="rId13"/>
    <p:sldId id="313" r:id="rId14"/>
    <p:sldId id="312" r:id="rId15"/>
    <p:sldId id="314" r:id="rId16"/>
    <p:sldId id="308" r:id="rId17"/>
    <p:sldId id="315" r:id="rId18"/>
    <p:sldId id="307" r:id="rId19"/>
    <p:sldId id="286" r:id="rId20"/>
    <p:sldId id="282" r:id="rId2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ndsay Collier" initials="LC" lastIdx="3" clrIdx="0">
    <p:extLst>
      <p:ext uri="{19B8F6BF-5375-455C-9EA6-DF929625EA0E}">
        <p15:presenceInfo xmlns:p15="http://schemas.microsoft.com/office/powerpoint/2012/main" userId="S-1-5-21-820337281-408581453-1847928074-36559" providerId="AD"/>
      </p:ext>
    </p:extLst>
  </p:cmAuthor>
  <p:cmAuthor id="2" name="Lisa Goudy" initials="LG" lastIdx="8" clrIdx="1">
    <p:extLst>
      <p:ext uri="{19B8F6BF-5375-455C-9EA6-DF929625EA0E}">
        <p15:presenceInfo xmlns:p15="http://schemas.microsoft.com/office/powerpoint/2012/main" userId="S-1-5-21-820337281-408581453-1847928074-2107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81F25"/>
    <a:srgbClr val="00455F"/>
    <a:srgbClr val="B8202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4536" autoAdjust="0"/>
  </p:normalViewPr>
  <p:slideViewPr>
    <p:cSldViewPr snapToGrid="0">
      <p:cViewPr varScale="1">
        <p:scale>
          <a:sx n="82" d="100"/>
          <a:sy n="82" d="100"/>
        </p:scale>
        <p:origin x="1656" y="96"/>
      </p:cViewPr>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9237F24-31AD-44F0-867A-CAEA11033ADB}" type="datetimeFigureOut">
              <a:rPr lang="en-US" smtClean="0"/>
              <a:t>9/9/2026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E2AE00D-504C-44DB-92C6-F24DADD8DDD2}" type="slidenum">
              <a:rPr lang="en-US" smtClean="0"/>
              <a:t>‹#›</a:t>
            </a:fld>
            <a:endParaRPr lang="en-US" dirty="0"/>
          </a:p>
        </p:txBody>
      </p:sp>
    </p:spTree>
    <p:extLst>
      <p:ext uri="{BB962C8B-B14F-4D97-AF65-F5344CB8AC3E}">
        <p14:creationId xmlns:p14="http://schemas.microsoft.com/office/powerpoint/2010/main" val="2053287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pshsa.ca/workplace-violence-risk-assessment-toolkit-for-the-education-sector" TargetMode="External"/><Relationship Id="rId2" Type="http://schemas.openxmlformats.org/officeDocument/2006/relationships/slide" Target="../slides/slide10.xml"/><Relationship Id="rId1" Type="http://schemas.openxmlformats.org/officeDocument/2006/relationships/notesMaster" Target="../notesMasters/notesMaster1.xml"/><Relationship Id="rId5" Type="http://schemas.openxmlformats.org/officeDocument/2006/relationships/hyperlink" Target="https://workplace-violence.ca/tools/personal-safety-response-system/" TargetMode="External"/><Relationship Id="rId4" Type="http://schemas.openxmlformats.org/officeDocument/2006/relationships/hyperlink" Target="https://workplace-violence.ca/tools/individual-client-risk-assessment/"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southpacinternational.com/hoplab/human-organisational-performance/what-is-hop/"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B1774-177A-A8A8-3C81-965F188B71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A05E1E-5149-F1B5-1F26-8E59EC3CF5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019F21-F200-DCA3-7966-2E066EF3CB6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6E6C39D-6EC2-2730-5F66-00A568010AB7}"/>
              </a:ext>
            </a:extLst>
          </p:cNvPr>
          <p:cNvSpPr>
            <a:spLocks noGrp="1"/>
          </p:cNvSpPr>
          <p:nvPr>
            <p:ph type="sldNum" sz="quarter" idx="5"/>
          </p:nvPr>
        </p:nvSpPr>
        <p:spPr/>
        <p:txBody>
          <a:bodyPr/>
          <a:lstStyle/>
          <a:p>
            <a:fld id="{6E2AE00D-504C-44DB-92C6-F24DADD8DDD2}" type="slidenum">
              <a:rPr lang="en-US" smtClean="0"/>
              <a:t>1</a:t>
            </a:fld>
            <a:endParaRPr lang="en-US" dirty="0"/>
          </a:p>
        </p:txBody>
      </p:sp>
    </p:spTree>
    <p:extLst>
      <p:ext uri="{BB962C8B-B14F-4D97-AF65-F5344CB8AC3E}">
        <p14:creationId xmlns:p14="http://schemas.microsoft.com/office/powerpoint/2010/main" val="4272102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6DB47-93D9-661F-12CF-FCCB514300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FBECFF-3156-B83C-2FA1-465479A2C3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37D68E-A4F9-A4A2-F6D6-E17AFBA61B88}"/>
              </a:ext>
            </a:extLst>
          </p:cNvPr>
          <p:cNvSpPr>
            <a:spLocks noGrp="1"/>
          </p:cNvSpPr>
          <p:nvPr>
            <p:ph type="body" idx="1"/>
          </p:nvPr>
        </p:nvSpPr>
        <p:spPr/>
        <p:txBody>
          <a:bodyPr/>
          <a:lstStyle/>
          <a:p>
            <a:r>
              <a:rPr lang="en-US" dirty="0"/>
              <a:t>SK OHS Regs Sec 3-26.</a:t>
            </a:r>
          </a:p>
          <a:p>
            <a:r>
              <a:rPr lang="en-US" dirty="0"/>
              <a:t>SK Employment Act Sec 3-21. A policy statement and prevention plan required. This includes hazard id and control, communication, investigations, worker support, etc.</a:t>
            </a:r>
          </a:p>
          <a:p>
            <a:endParaRPr lang="en-US" dirty="0"/>
          </a:p>
          <a:p>
            <a:r>
              <a:rPr lang="en-US" dirty="0"/>
              <a:t>SK OHS legislation does not distinguish between responsive behaviors and intentional acts of violence.</a:t>
            </a:r>
          </a:p>
        </p:txBody>
      </p:sp>
      <p:sp>
        <p:nvSpPr>
          <p:cNvPr id="4" name="Slide Number Placeholder 3">
            <a:extLst>
              <a:ext uri="{FF2B5EF4-FFF2-40B4-BE49-F238E27FC236}">
                <a16:creationId xmlns:a16="http://schemas.microsoft.com/office/drawing/2014/main" id="{8BD75E47-6F28-4E0A-D08B-1F93C294EE19}"/>
              </a:ext>
            </a:extLst>
          </p:cNvPr>
          <p:cNvSpPr>
            <a:spLocks noGrp="1"/>
          </p:cNvSpPr>
          <p:nvPr>
            <p:ph type="sldNum" sz="quarter" idx="5"/>
          </p:nvPr>
        </p:nvSpPr>
        <p:spPr/>
        <p:txBody>
          <a:bodyPr/>
          <a:lstStyle/>
          <a:p>
            <a:fld id="{6E2AE00D-504C-44DB-92C6-F24DADD8DDD2}" type="slidenum">
              <a:rPr lang="en-US" smtClean="0"/>
              <a:t>2</a:t>
            </a:fld>
            <a:endParaRPr lang="en-US" dirty="0"/>
          </a:p>
        </p:txBody>
      </p:sp>
    </p:spTree>
    <p:extLst>
      <p:ext uri="{BB962C8B-B14F-4D97-AF65-F5344CB8AC3E}">
        <p14:creationId xmlns:p14="http://schemas.microsoft.com/office/powerpoint/2010/main" val="2146692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F7561-720B-C536-41F4-881AD6482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C9FD8F-8E5B-AA10-45C4-DDABE0A1C7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DAB177-D891-C975-2295-0D22D2C69232}"/>
              </a:ext>
            </a:extLst>
          </p:cNvPr>
          <p:cNvSpPr>
            <a:spLocks noGrp="1"/>
          </p:cNvSpPr>
          <p:nvPr>
            <p:ph type="body" idx="1"/>
          </p:nvPr>
        </p:nvSpPr>
        <p:spPr/>
        <p:txBody>
          <a:bodyPr/>
          <a:lstStyle/>
          <a:p>
            <a:r>
              <a:rPr lang="en-US" i="1" dirty="0"/>
              <a:t>*Accepted claims. Employer Fund. Assaults, violent acts, attacks, harassment. Eff Feb 1, 2026.</a:t>
            </a:r>
          </a:p>
          <a:p>
            <a:endParaRPr lang="en-US" dirty="0"/>
          </a:p>
          <a:p>
            <a:r>
              <a:rPr lang="en-US" dirty="0"/>
              <a:t>Workplace violence has seen a steady increase in accepted claims over the years of 2021 to 2025.</a:t>
            </a:r>
          </a:p>
          <a:p>
            <a:r>
              <a:rPr lang="en-US" dirty="0"/>
              <a:t>If we are to compare against other industries… we see that G12 is the fourth highest for accepted claims. Representing 7.27% of the claim count and 4.51% of the claim costs between 2021 and 2025.</a:t>
            </a:r>
          </a:p>
          <a:p>
            <a:r>
              <a:rPr lang="en-US" dirty="0"/>
              <a:t>It’s not a surprise to see primary/secondary education in the top 5. Like healthcare, community services, first responders and corrections, human behavior serves as a primary driver of safety risks for staff. </a:t>
            </a:r>
          </a:p>
          <a:p>
            <a:endParaRPr lang="en-US" dirty="0"/>
          </a:p>
          <a:p>
            <a:r>
              <a:rPr lang="en-US" dirty="0"/>
              <a:t>G22 – Health Authority, Hospitals and Care Homes</a:t>
            </a:r>
          </a:p>
          <a:p>
            <a:r>
              <a:rPr lang="en-US" dirty="0"/>
              <a:t>S21 – Community and Social Services</a:t>
            </a:r>
          </a:p>
          <a:p>
            <a:r>
              <a:rPr lang="en-US" dirty="0"/>
              <a:t>G31 – Cities, Towns, Villages and RMs</a:t>
            </a:r>
          </a:p>
          <a:p>
            <a:r>
              <a:rPr lang="en-US" dirty="0"/>
              <a:t>G12 – Elementary and Secondary Education</a:t>
            </a:r>
          </a:p>
          <a:p>
            <a:r>
              <a:rPr lang="en-US" dirty="0"/>
              <a:t>G51 – Government of SK and Ministries</a:t>
            </a:r>
          </a:p>
          <a:p>
            <a:endParaRPr lang="en-US" dirty="0"/>
          </a:p>
        </p:txBody>
      </p:sp>
      <p:sp>
        <p:nvSpPr>
          <p:cNvPr id="4" name="Slide Number Placeholder 3">
            <a:extLst>
              <a:ext uri="{FF2B5EF4-FFF2-40B4-BE49-F238E27FC236}">
                <a16:creationId xmlns:a16="http://schemas.microsoft.com/office/drawing/2014/main" id="{353AE5A3-F492-514A-A3FA-407F9F76CF0C}"/>
              </a:ext>
            </a:extLst>
          </p:cNvPr>
          <p:cNvSpPr>
            <a:spLocks noGrp="1"/>
          </p:cNvSpPr>
          <p:nvPr>
            <p:ph type="sldNum" sz="quarter" idx="5"/>
          </p:nvPr>
        </p:nvSpPr>
        <p:spPr/>
        <p:txBody>
          <a:bodyPr/>
          <a:lstStyle/>
          <a:p>
            <a:fld id="{6E2AE00D-504C-44DB-92C6-F24DADD8DDD2}" type="slidenum">
              <a:rPr lang="en-US" smtClean="0"/>
              <a:t>3</a:t>
            </a:fld>
            <a:endParaRPr lang="en-US" dirty="0"/>
          </a:p>
        </p:txBody>
      </p:sp>
    </p:spTree>
    <p:extLst>
      <p:ext uri="{BB962C8B-B14F-4D97-AF65-F5344CB8AC3E}">
        <p14:creationId xmlns:p14="http://schemas.microsoft.com/office/powerpoint/2010/main" val="4229708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*Accepted claims. Employer Fund. G12. Assaults, violent acts, attacks, harassment. Student. Eff Feb 1, 2026.</a:t>
            </a:r>
          </a:p>
          <a:p>
            <a:endParaRPr lang="en-US" dirty="0"/>
          </a:p>
          <a:p>
            <a:r>
              <a:rPr lang="en-US" dirty="0"/>
              <a:t>Claims associated with violence in SK schools are trending upwards.</a:t>
            </a:r>
          </a:p>
          <a:p>
            <a:r>
              <a:rPr lang="en-US" dirty="0"/>
              <a:t>This data does not include incidents where there was no medical or near misses. Nor does it account for under reporting, which we know can be an issue in workplaces where violence is seen as “just part of the job.”</a:t>
            </a:r>
          </a:p>
          <a:p>
            <a:endParaRPr lang="en-US" dirty="0"/>
          </a:p>
          <a:p>
            <a:r>
              <a:rPr lang="en-US" dirty="0"/>
              <a:t>In school settings, safety is often impeded by the unpredictable nature of student and community behavior: </a:t>
            </a:r>
          </a:p>
          <a:p>
            <a:r>
              <a:rPr lang="en-US" dirty="0"/>
              <a:t>Student Escalation: Behaviors that pose an ongoing risk of injury to staff require formal Student Safety Plans to outline crisis-response roles for workers.</a:t>
            </a:r>
          </a:p>
          <a:p>
            <a:r>
              <a:rPr lang="en-US" dirty="0"/>
              <a:t>Unclear Behavioral Expectations: A lack of explicitly stated Codes of Conduct for students, staff, and visitors can lead to inconsistent responses to threatening behaviors, increasing the risk of traumatic incidents.</a:t>
            </a:r>
          </a:p>
          <a:p>
            <a:r>
              <a:rPr lang="en-US" dirty="0"/>
              <a:t>Reactive Safety Cultures: Policies that focus on reacting to extreme violence rather than proactive prevention and positive school climates often fail to identify early triggers of staff-targeted aggression. </a:t>
            </a:r>
          </a:p>
        </p:txBody>
      </p:sp>
      <p:sp>
        <p:nvSpPr>
          <p:cNvPr id="4" name="Slide Number Placeholder 3"/>
          <p:cNvSpPr>
            <a:spLocks noGrp="1"/>
          </p:cNvSpPr>
          <p:nvPr>
            <p:ph type="sldNum" sz="quarter" idx="5"/>
          </p:nvPr>
        </p:nvSpPr>
        <p:spPr/>
        <p:txBody>
          <a:bodyPr/>
          <a:lstStyle/>
          <a:p>
            <a:fld id="{6E2AE00D-504C-44DB-92C6-F24DADD8DDD2}" type="slidenum">
              <a:rPr lang="en-US" smtClean="0"/>
              <a:t>4</a:t>
            </a:fld>
            <a:endParaRPr lang="en-US" dirty="0"/>
          </a:p>
        </p:txBody>
      </p:sp>
    </p:spTree>
    <p:extLst>
      <p:ext uri="{BB962C8B-B14F-4D97-AF65-F5344CB8AC3E}">
        <p14:creationId xmlns:p14="http://schemas.microsoft.com/office/powerpoint/2010/main" val="3599671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2FD05-720F-E20A-EBCF-FAD91495EC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B16697-457D-5269-8AA9-639F64834B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F101B2-916C-75EA-3FBC-598C16F2DA37}"/>
              </a:ext>
            </a:extLst>
          </p:cNvPr>
          <p:cNvSpPr>
            <a:spLocks noGrp="1"/>
          </p:cNvSpPr>
          <p:nvPr>
            <p:ph type="body" idx="1"/>
          </p:nvPr>
        </p:nvSpPr>
        <p:spPr/>
        <p:txBody>
          <a:bodyPr/>
          <a:lstStyle/>
          <a:p>
            <a:r>
              <a:rPr lang="en-US" dirty="0"/>
              <a:t>Neurodivergent describes people whose brains function, learn, and process information differently than what is considered typical (neurotypical). It is a non-medical, umbrella term often covering conditions like autism, ADHD, dyslexia, and Tourette syndrome. Rather than indicating a deficit, it represents a natural variation in human neurological functioning. </a:t>
            </a:r>
          </a:p>
          <a:p>
            <a:endParaRPr lang="en-US" dirty="0"/>
          </a:p>
          <a:p>
            <a:r>
              <a:rPr lang="en-US" dirty="0"/>
              <a:t>* Responsive behaviors are </a:t>
            </a:r>
            <a:r>
              <a:rPr lang="en-US" u="sng" dirty="0"/>
              <a:t>not</a:t>
            </a:r>
            <a:r>
              <a:rPr lang="en-US" dirty="0"/>
              <a:t> deliberate misbehaviors.</a:t>
            </a:r>
          </a:p>
          <a:p>
            <a:endParaRPr lang="en-US" dirty="0"/>
          </a:p>
          <a:p>
            <a:r>
              <a:rPr lang="en-US" b="1" dirty="0"/>
              <a:t>Autism Spectrum Disorder (ASD) </a:t>
            </a:r>
            <a:r>
              <a:rPr lang="en-US" dirty="0"/>
              <a:t>is a lifelong neurodevelopmental condition affecting brain development, characterized by persistent challenges in social communication, interaction, and restricted, repetitive patterns of behavior or interests.</a:t>
            </a:r>
          </a:p>
          <a:p>
            <a:r>
              <a:rPr lang="en-US" b="1" dirty="0"/>
              <a:t>ADHD</a:t>
            </a:r>
            <a:r>
              <a:rPr lang="en-US" dirty="0"/>
              <a:t> is a mental condition, beginning in childhood and often persisting into later life, that is characterized by persistent difficulty in maintaining attention and concentration, and is frequently accompanied by hyperactive and impulsive behavior.</a:t>
            </a:r>
          </a:p>
          <a:p>
            <a:r>
              <a:rPr lang="en-US" b="1" dirty="0"/>
              <a:t>Dyslexia</a:t>
            </a:r>
            <a:r>
              <a:rPr lang="en-US" dirty="0"/>
              <a:t> is a condition of neurodevelopmental origin that mainly affects the ease with which a person reads, writes, and spells, typically recognized as a specific learning disorder in children.</a:t>
            </a:r>
          </a:p>
          <a:p>
            <a:r>
              <a:rPr lang="en-US" b="1" dirty="0"/>
              <a:t>Dyspraxia</a:t>
            </a:r>
            <a:r>
              <a:rPr lang="en-US" dirty="0"/>
              <a:t>, often called Developmental Coordination Disorder (DCD), is a lifelong neurodevelopmental condition affecting physical coordination, motor planning, and movement. It causes difficulties with fine motor skills (writing, tying shoes), gross motor skills (running, jumping), and organization, while often impacting speech and sensory processing.</a:t>
            </a:r>
          </a:p>
          <a:p>
            <a:r>
              <a:rPr lang="en-US" b="1" dirty="0"/>
              <a:t>Dyscalculia</a:t>
            </a:r>
            <a:r>
              <a:rPr lang="en-US" dirty="0"/>
              <a:t> a condition of neurodevelopmental origin that causes difficulty in performing arithmetical calculations.</a:t>
            </a:r>
          </a:p>
          <a:p>
            <a:r>
              <a:rPr lang="en-US" b="1" dirty="0"/>
              <a:t>Tourette Syndrome (TS) </a:t>
            </a:r>
            <a:r>
              <a:rPr lang="en-US" dirty="0"/>
              <a:t>is a neurodevelopmental disorder characterized by involuntary, repetitive, and sudden movements or vocalizations known as tics.</a:t>
            </a:r>
          </a:p>
          <a:p>
            <a:r>
              <a:rPr lang="en-US" b="1" dirty="0"/>
              <a:t>Obsessive-Compulsive Disorder (OCD) </a:t>
            </a:r>
            <a:r>
              <a:rPr lang="en-US" dirty="0"/>
              <a:t>is a mental health condition characterized by a cycle of unwanted, intrusive thoughts (obsessions) that cause significant anxiety, leading individuals to feel driven to perform repetitive behaviors or rituals (compulsions) to temporarily relieve that distress, often taking up significant time and interfering with daily life. </a:t>
            </a:r>
          </a:p>
        </p:txBody>
      </p:sp>
      <p:sp>
        <p:nvSpPr>
          <p:cNvPr id="4" name="Slide Number Placeholder 3">
            <a:extLst>
              <a:ext uri="{FF2B5EF4-FFF2-40B4-BE49-F238E27FC236}">
                <a16:creationId xmlns:a16="http://schemas.microsoft.com/office/drawing/2014/main" id="{D33100CC-FF44-31DB-A2C0-3028B340EDA6}"/>
              </a:ext>
            </a:extLst>
          </p:cNvPr>
          <p:cNvSpPr>
            <a:spLocks noGrp="1"/>
          </p:cNvSpPr>
          <p:nvPr>
            <p:ph type="sldNum" sz="quarter" idx="5"/>
          </p:nvPr>
        </p:nvSpPr>
        <p:spPr/>
        <p:txBody>
          <a:bodyPr/>
          <a:lstStyle/>
          <a:p>
            <a:fld id="{6E2AE00D-504C-44DB-92C6-F24DADD8DDD2}" type="slidenum">
              <a:rPr lang="en-US" smtClean="0"/>
              <a:t>5</a:t>
            </a:fld>
            <a:endParaRPr lang="en-US" dirty="0"/>
          </a:p>
        </p:txBody>
      </p:sp>
    </p:spTree>
    <p:extLst>
      <p:ext uri="{BB962C8B-B14F-4D97-AF65-F5344CB8AC3E}">
        <p14:creationId xmlns:p14="http://schemas.microsoft.com/office/powerpoint/2010/main" val="987614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9283C-2F78-6C29-C13B-60C6778C3B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EE7087-3A9E-0550-43FF-DC0951973E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2D9422-FF46-B050-7811-2760FC74CB26}"/>
              </a:ext>
            </a:extLst>
          </p:cNvPr>
          <p:cNvSpPr>
            <a:spLocks noGrp="1"/>
          </p:cNvSpPr>
          <p:nvPr>
            <p:ph type="body" idx="1"/>
          </p:nvPr>
        </p:nvSpPr>
        <p:spPr/>
        <p:txBody>
          <a:bodyPr/>
          <a:lstStyle/>
          <a:p>
            <a:r>
              <a:rPr lang="en-US" dirty="0"/>
              <a:t>Responsive behaviors are not always predictable. This fact combined with the nature of teaching makes staff safety incredibly difficult.</a:t>
            </a:r>
          </a:p>
          <a:p>
            <a:r>
              <a:rPr lang="en-US" dirty="0"/>
              <a:t>For instance, in manufacturing if a saw presents a risk of hand injuries one simply installs a guard to prevent hand access to the blade. </a:t>
            </a:r>
          </a:p>
          <a:p>
            <a:r>
              <a:rPr lang="en-US" dirty="0"/>
              <a:t>Neurodivergent student behaviors are not so simple.</a:t>
            </a:r>
          </a:p>
          <a:p>
            <a:endParaRPr lang="en-US" dirty="0"/>
          </a:p>
          <a:p>
            <a:r>
              <a:rPr lang="en-US" dirty="0"/>
              <a:t>Let’s apply the hierarchy of controls to this issue.</a:t>
            </a:r>
          </a:p>
          <a:p>
            <a:r>
              <a:rPr lang="en-US" dirty="0"/>
              <a:t>First off, we can remove substitution. We can not substitute students like we would substitute a hazardous chemical for one that is non-hazardous.</a:t>
            </a:r>
          </a:p>
          <a:p>
            <a:endParaRPr lang="en-US" dirty="0"/>
          </a:p>
          <a:p>
            <a:endParaRPr lang="en-US" dirty="0"/>
          </a:p>
        </p:txBody>
      </p:sp>
      <p:sp>
        <p:nvSpPr>
          <p:cNvPr id="4" name="Slide Number Placeholder 3">
            <a:extLst>
              <a:ext uri="{FF2B5EF4-FFF2-40B4-BE49-F238E27FC236}">
                <a16:creationId xmlns:a16="http://schemas.microsoft.com/office/drawing/2014/main" id="{30B5B463-1F20-7D41-782C-D3CB9C14D0E0}"/>
              </a:ext>
            </a:extLst>
          </p:cNvPr>
          <p:cNvSpPr>
            <a:spLocks noGrp="1"/>
          </p:cNvSpPr>
          <p:nvPr>
            <p:ph type="sldNum" sz="quarter" idx="5"/>
          </p:nvPr>
        </p:nvSpPr>
        <p:spPr/>
        <p:txBody>
          <a:bodyPr/>
          <a:lstStyle/>
          <a:p>
            <a:fld id="{6E2AE00D-504C-44DB-92C6-F24DADD8DDD2}" type="slidenum">
              <a:rPr lang="en-US" smtClean="0"/>
              <a:t>6</a:t>
            </a:fld>
            <a:endParaRPr lang="en-US" dirty="0"/>
          </a:p>
        </p:txBody>
      </p:sp>
    </p:spTree>
    <p:extLst>
      <p:ext uri="{BB962C8B-B14F-4D97-AF65-F5344CB8AC3E}">
        <p14:creationId xmlns:p14="http://schemas.microsoft.com/office/powerpoint/2010/main" val="32278011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Similarly, elimination can also be removed from consideration. In SK, the removal of intensive needs students from the classroom is not encouraged.</a:t>
            </a:r>
          </a:p>
          <a:p>
            <a:endParaRPr lang="en-US" dirty="0"/>
          </a:p>
          <a:p>
            <a:r>
              <a:rPr lang="en-US" dirty="0"/>
              <a:t>https://www.inclusionsk.com/post/unseen-impacts-the-reality-of-school-exclusion-for-students-with-disabilities-in-Saskatchewan</a:t>
            </a:r>
          </a:p>
          <a:p>
            <a:r>
              <a:rPr lang="en-US" dirty="0"/>
              <a:t>https://www.inclusioncanada.ca/post/inclusion-saskatchewan-and-inclusion-canada-outraged-at-government-of-saskatchewan-s-announced-expan</a:t>
            </a:r>
          </a:p>
        </p:txBody>
      </p:sp>
      <p:sp>
        <p:nvSpPr>
          <p:cNvPr id="4" name="Slide Number Placeholder 3"/>
          <p:cNvSpPr>
            <a:spLocks noGrp="1"/>
          </p:cNvSpPr>
          <p:nvPr>
            <p:ph type="sldNum" sz="quarter" idx="5"/>
          </p:nvPr>
        </p:nvSpPr>
        <p:spPr/>
        <p:txBody>
          <a:bodyPr/>
          <a:lstStyle/>
          <a:p>
            <a:fld id="{6E2AE00D-504C-44DB-92C6-F24DADD8DDD2}" type="slidenum">
              <a:rPr lang="en-US" smtClean="0"/>
              <a:t>7</a:t>
            </a:fld>
            <a:endParaRPr lang="en-US" dirty="0"/>
          </a:p>
        </p:txBody>
      </p:sp>
    </p:spTree>
    <p:extLst>
      <p:ext uri="{BB962C8B-B14F-4D97-AF65-F5344CB8AC3E}">
        <p14:creationId xmlns:p14="http://schemas.microsoft.com/office/powerpoint/2010/main" val="38237182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CE52F-124F-B5A7-697F-E6124F8E3C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80F060-F829-B68D-4795-D93417E87C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81926B-C332-214B-FCF5-C161AEAE1639}"/>
              </a:ext>
            </a:extLst>
          </p:cNvPr>
          <p:cNvSpPr>
            <a:spLocks noGrp="1"/>
          </p:cNvSpPr>
          <p:nvPr>
            <p:ph type="body" idx="1"/>
          </p:nvPr>
        </p:nvSpPr>
        <p:spPr/>
        <p:txBody>
          <a:bodyPr/>
          <a:lstStyle/>
          <a:p>
            <a:r>
              <a:rPr lang="en-US" dirty="0"/>
              <a:t>Lighting Adjustments: Replacing harsh fluorescent lights with warm LED bulbs or natural lighting reduces visual strain and overstimulation.</a:t>
            </a:r>
          </a:p>
          <a:p>
            <a:r>
              <a:rPr lang="en-US" dirty="0"/>
              <a:t>Acoustic Management: Using sound-absorbing acoustic panels, thick rugs, or noise-cancelling headphones minimizes auditory overload.</a:t>
            </a:r>
          </a:p>
          <a:p>
            <a:r>
              <a:rPr lang="en-US" dirty="0"/>
              <a:t>Zoning &amp; Barriers: Creating defined "zones" for group work vs. quiet tasks using bookshelves or room dividers helps students understand expectations for each space.</a:t>
            </a:r>
          </a:p>
          <a:p>
            <a:r>
              <a:rPr lang="en-US" dirty="0"/>
              <a:t>Reduced Visual Clutter: Limiting wall decorations to 30–50% coverage and using closed storage bins for unused materials prevents cognitive fatigue. </a:t>
            </a:r>
          </a:p>
          <a:p>
            <a:endParaRPr lang="en-US" dirty="0"/>
          </a:p>
          <a:p>
            <a:r>
              <a:rPr lang="en-US" dirty="0"/>
              <a:t>Snoezelen Multi-Sensory Environments | Sensory Rooms and ...A Snoezelen room is a specialized, controlled multi-sensory environment designed to provide calming or stimulating sensory experiences for individuals with autism, dementia, brain injuries, or developmental disabilities. Using elements like fiber optics, bubble tubes, soothing sounds, and aromatherapy, these rooms help reduce anxiety, manage challenging behaviors, and foster relaxation.</a:t>
            </a:r>
          </a:p>
        </p:txBody>
      </p:sp>
      <p:sp>
        <p:nvSpPr>
          <p:cNvPr id="4" name="Slide Number Placeholder 3">
            <a:extLst>
              <a:ext uri="{FF2B5EF4-FFF2-40B4-BE49-F238E27FC236}">
                <a16:creationId xmlns:a16="http://schemas.microsoft.com/office/drawing/2014/main" id="{ED93DADA-6A9D-AD1B-4D9D-836C339E5FF4}"/>
              </a:ext>
            </a:extLst>
          </p:cNvPr>
          <p:cNvSpPr>
            <a:spLocks noGrp="1"/>
          </p:cNvSpPr>
          <p:nvPr>
            <p:ph type="sldNum" sz="quarter" idx="5"/>
          </p:nvPr>
        </p:nvSpPr>
        <p:spPr/>
        <p:txBody>
          <a:bodyPr/>
          <a:lstStyle/>
          <a:p>
            <a:fld id="{6E2AE00D-504C-44DB-92C6-F24DADD8DDD2}" type="slidenum">
              <a:rPr lang="en-US" smtClean="0"/>
              <a:t>8</a:t>
            </a:fld>
            <a:endParaRPr lang="en-US" dirty="0"/>
          </a:p>
        </p:txBody>
      </p:sp>
    </p:spTree>
    <p:extLst>
      <p:ext uri="{BB962C8B-B14F-4D97-AF65-F5344CB8AC3E}">
        <p14:creationId xmlns:p14="http://schemas.microsoft.com/office/powerpoint/2010/main" val="4908853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8647E-F2FE-1C66-4571-094548726E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A53B93-EE5B-D3DF-2045-00BF05CCCE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E20741-2C7E-1D03-A6C6-D4D451FB158E}"/>
              </a:ext>
            </a:extLst>
          </p:cNvPr>
          <p:cNvSpPr>
            <a:spLocks noGrp="1"/>
          </p:cNvSpPr>
          <p:nvPr>
            <p:ph type="body" idx="1"/>
          </p:nvPr>
        </p:nvSpPr>
        <p:spPr/>
        <p:txBody>
          <a:bodyPr/>
          <a:lstStyle/>
          <a:p>
            <a:pPr marL="349415" indent="-349415">
              <a:buFont typeface="Symbol" panose="05050102010706020507" pitchFamily="18" charset="2"/>
              <a:buChar char=""/>
            </a:pPr>
            <a:r>
              <a:rPr lang="en-US" sz="1100" dirty="0">
                <a:latin typeface="Aptos" panose="020B0004020202020204" pitchFamily="34" charset="0"/>
                <a:ea typeface="Times New Roman" panose="02020603050405020304" pitchFamily="18" charset="0"/>
                <a:cs typeface="Aptos" panose="020B0004020202020204" pitchFamily="34" charset="0"/>
              </a:rPr>
              <a:t>Inclusion and Intervention Plans (IIP): The primary administrative tool for students with intensive needs. These plans document a student’s strengths, triggers, and measurable outcomes, ensuring all staff follow a consistent response protocol during an escalation.</a:t>
            </a:r>
          </a:p>
          <a:p>
            <a:pPr marL="349415" indent="-349415">
              <a:buFont typeface="Symbol" panose="05050102010706020507" pitchFamily="18" charset="2"/>
              <a:buChar char=""/>
            </a:pPr>
            <a:r>
              <a:rPr lang="en-US" sz="1100" dirty="0">
                <a:latin typeface="Aptos" panose="020B0004020202020204" pitchFamily="34" charset="0"/>
                <a:ea typeface="Times New Roman" panose="02020603050405020304" pitchFamily="18" charset="0"/>
                <a:cs typeface="Aptos" panose="020B0004020202020204" pitchFamily="34" charset="0"/>
              </a:rPr>
              <a:t>Personnel Protocols</a:t>
            </a:r>
          </a:p>
          <a:p>
            <a:pPr marL="815302" lvl="1" indent="-349415">
              <a:buFont typeface="Symbol" panose="05050102010706020507" pitchFamily="18" charset="2"/>
              <a:buChar char=""/>
            </a:pPr>
            <a:r>
              <a:rPr lang="en-US" sz="1100" dirty="0">
                <a:latin typeface="Aptos" panose="020B0004020202020204" pitchFamily="34" charset="0"/>
                <a:ea typeface="Times New Roman" panose="02020603050405020304" pitchFamily="18" charset="0"/>
                <a:cs typeface="Aptos" panose="020B0004020202020204" pitchFamily="34" charset="0"/>
              </a:rPr>
              <a:t>Case Conferences: Frequent administrative meetings between teachers, parents, and occupational therapists or psychologists to adjust a student's environment before behavior reaches the point of violence.</a:t>
            </a:r>
          </a:p>
          <a:p>
            <a:pPr marL="815302" lvl="1" indent="-349415">
              <a:buFont typeface="Symbol" panose="05050102010706020507" pitchFamily="18" charset="2"/>
              <a:buChar char=""/>
            </a:pPr>
            <a:r>
              <a:rPr lang="en-US" sz="1100" dirty="0">
                <a:latin typeface="Aptos" panose="020B0004020202020204" pitchFamily="34" charset="0"/>
                <a:ea typeface="Times New Roman" panose="02020603050405020304" pitchFamily="18" charset="0"/>
                <a:cs typeface="Aptos" panose="020B0004020202020204" pitchFamily="34" charset="0"/>
              </a:rPr>
              <a:t>Staff Rotation: To prevent burnout and maintain a high level of patience—critical for neurodivergent students—administrators may rotate staff or schedule frequent breaks for teachers and EAs working in high-intensity classrooms.</a:t>
            </a:r>
          </a:p>
          <a:p>
            <a:pPr marL="349415" indent="-349415">
              <a:buFont typeface="Symbol" panose="05050102010706020507" pitchFamily="18" charset="2"/>
              <a:buChar char=""/>
            </a:pPr>
            <a:r>
              <a:rPr lang="en-US" sz="1100" dirty="0">
                <a:latin typeface="Aptos" panose="020B0004020202020204" pitchFamily="34" charset="0"/>
                <a:ea typeface="Times New Roman" panose="02020603050405020304" pitchFamily="18" charset="0"/>
                <a:cs typeface="Aptos" panose="020B0004020202020204" pitchFamily="34" charset="0"/>
              </a:rPr>
              <a:t>Training</a:t>
            </a:r>
            <a:endParaRPr lang="en-US" sz="1100" dirty="0">
              <a:latin typeface="Aptos" panose="020B0004020202020204" pitchFamily="34" charset="0"/>
              <a:ea typeface="Aptos" panose="020B0004020202020204" pitchFamily="34" charset="0"/>
              <a:cs typeface="Aptos" panose="020B0004020202020204" pitchFamily="34" charset="0"/>
            </a:endParaRPr>
          </a:p>
          <a:p>
            <a:pPr marL="757066" lvl="1" indent="-291179">
              <a:buFont typeface="Courier New" panose="02070309020205020404" pitchFamily="49" charset="0"/>
              <a:buChar char="o"/>
            </a:pPr>
            <a:r>
              <a:rPr lang="en-US" sz="1100" dirty="0">
                <a:latin typeface="Aptos" panose="020B0004020202020204" pitchFamily="34" charset="0"/>
                <a:ea typeface="Times New Roman" panose="02020603050405020304" pitchFamily="18" charset="0"/>
                <a:cs typeface="Aptos" panose="020B0004020202020204" pitchFamily="34" charset="0"/>
              </a:rPr>
              <a:t>Specialized Training (NVCI): Many divisions require staff to be trained in Non-Violent Crisis Intervention (NVCI) or similar de-escalation frameworks. This administrative control ensures staff use "rational detachment" to manage their own reactions and minimize student agitation.</a:t>
            </a:r>
          </a:p>
          <a:p>
            <a:pPr marL="757066" lvl="1" indent="-291179">
              <a:buFont typeface="Courier New" panose="02070309020205020404" pitchFamily="49" charset="0"/>
              <a:buChar char="o"/>
            </a:pPr>
            <a:r>
              <a:rPr lang="en-US" sz="1100" dirty="0">
                <a:latin typeface="Aptos" panose="020B0004020202020204" pitchFamily="34" charset="0"/>
                <a:ea typeface="Times New Roman" panose="02020603050405020304" pitchFamily="18" charset="0"/>
                <a:cs typeface="Aptos" panose="020B0004020202020204" pitchFamily="34" charset="0"/>
              </a:rPr>
              <a:t>Mental Health First Aid (MHFA)</a:t>
            </a:r>
            <a:endParaRPr lang="en-US" sz="1100" dirty="0">
              <a:latin typeface="Aptos" panose="020B0004020202020204" pitchFamily="34" charset="0"/>
              <a:ea typeface="Aptos" panose="020B0004020202020204" pitchFamily="34" charset="0"/>
              <a:cs typeface="Aptos" panose="020B0004020202020204" pitchFamily="34" charset="0"/>
            </a:endParaRPr>
          </a:p>
          <a:p>
            <a:pPr marL="1164717" lvl="2" indent="-232943">
              <a:buFont typeface="Wingdings" panose="05000000000000000000" pitchFamily="2" charset="2"/>
              <a:buChar char=""/>
            </a:pPr>
            <a:r>
              <a:rPr lang="en-US" sz="1100" dirty="0">
                <a:latin typeface="Aptos" panose="020B0004020202020204" pitchFamily="34" charset="0"/>
                <a:ea typeface="Times New Roman" panose="02020603050405020304" pitchFamily="18" charset="0"/>
                <a:cs typeface="Aptos" panose="020B0004020202020204" pitchFamily="34" charset="0"/>
              </a:rPr>
              <a:t>The MHFA Canada program aims to improve mental health literacy and provide the skills and knowledge to help people better manage potential or developing mental health problems in themselves, a family member, a friend, or coworker.</a:t>
            </a:r>
            <a:endParaRPr lang="en-US" sz="1100" dirty="0">
              <a:latin typeface="Aptos" panose="020B0004020202020204" pitchFamily="34" charset="0"/>
              <a:ea typeface="Aptos" panose="020B0004020202020204" pitchFamily="34" charset="0"/>
              <a:cs typeface="Aptos" panose="020B0004020202020204" pitchFamily="34" charset="0"/>
            </a:endParaRPr>
          </a:p>
          <a:p>
            <a:pPr marL="757066" lvl="1" indent="-291179">
              <a:buFont typeface="Courier New" panose="02070309020205020404" pitchFamily="49" charset="0"/>
              <a:buChar char="o"/>
            </a:pPr>
            <a:r>
              <a:rPr lang="en-US" sz="1100" dirty="0">
                <a:latin typeface="Aptos" panose="020B0004020202020204" pitchFamily="34" charset="0"/>
                <a:ea typeface="Times New Roman" panose="02020603050405020304" pitchFamily="18" charset="0"/>
                <a:cs typeface="Aptos" panose="020B0004020202020204" pitchFamily="34" charset="0"/>
              </a:rPr>
              <a:t>Professional Assault Response Training (PART)</a:t>
            </a:r>
            <a:endParaRPr lang="en-US" sz="1100" dirty="0">
              <a:latin typeface="Aptos" panose="020B0004020202020204" pitchFamily="34" charset="0"/>
              <a:ea typeface="Aptos" panose="020B0004020202020204" pitchFamily="34" charset="0"/>
              <a:cs typeface="Aptos" panose="020B0004020202020204" pitchFamily="34" charset="0"/>
            </a:endParaRPr>
          </a:p>
          <a:p>
            <a:pPr marL="1164717" lvl="2" indent="-232943">
              <a:buFont typeface="Wingdings" panose="05000000000000000000" pitchFamily="2" charset="2"/>
              <a:buChar char=""/>
            </a:pPr>
            <a:r>
              <a:rPr lang="en-US" sz="1100" dirty="0">
                <a:latin typeface="Aptos" panose="020B0004020202020204" pitchFamily="34" charset="0"/>
                <a:ea typeface="Times New Roman" panose="02020603050405020304" pitchFamily="18" charset="0"/>
                <a:cs typeface="Aptos" panose="020B0004020202020204" pitchFamily="34" charset="0"/>
              </a:rPr>
              <a:t>PART training provides workers with an understanding of, and the ability to assess, potentially violent situations and a means to manage, reduce or eliminate risks. PART interventions (e.g., verbal crisis intervention, breakaway, evasion, manual restraint techniques) can be used when the primary and back up plans fail, and workers are faced with an immediate threat of injury.</a:t>
            </a:r>
            <a:endParaRPr lang="en-US" sz="1100" dirty="0">
              <a:latin typeface="Aptos" panose="020B0004020202020204" pitchFamily="34" charset="0"/>
              <a:ea typeface="Aptos" panose="020B0004020202020204" pitchFamily="34" charset="0"/>
              <a:cs typeface="Aptos" panose="020B0004020202020204" pitchFamily="34" charset="0"/>
            </a:endParaRPr>
          </a:p>
          <a:p>
            <a:pPr marL="757066" lvl="1" indent="-291179">
              <a:buFont typeface="Courier New" panose="02070309020205020404" pitchFamily="49" charset="0"/>
              <a:buChar char="o"/>
            </a:pPr>
            <a:r>
              <a:rPr lang="en-US" sz="1100" dirty="0">
                <a:latin typeface="Aptos" panose="020B0004020202020204" pitchFamily="34" charset="0"/>
                <a:ea typeface="Times New Roman" panose="02020603050405020304" pitchFamily="18" charset="0"/>
                <a:cs typeface="Aptos" panose="020B0004020202020204" pitchFamily="34" charset="0"/>
              </a:rPr>
              <a:t>Gentle Persuasive Approaches (GPA)</a:t>
            </a:r>
            <a:endParaRPr lang="en-US" sz="1100" dirty="0">
              <a:latin typeface="Aptos" panose="020B0004020202020204" pitchFamily="34" charset="0"/>
              <a:ea typeface="Aptos" panose="020B0004020202020204" pitchFamily="34" charset="0"/>
              <a:cs typeface="Aptos" panose="020B0004020202020204" pitchFamily="34" charset="0"/>
            </a:endParaRPr>
          </a:p>
          <a:p>
            <a:pPr marL="1164717" lvl="2" indent="-232943">
              <a:buFont typeface="Wingdings" panose="05000000000000000000" pitchFamily="2" charset="2"/>
              <a:buChar char=""/>
            </a:pPr>
            <a:r>
              <a:rPr lang="en-US" sz="1100" dirty="0">
                <a:latin typeface="Aptos" panose="020B0004020202020204" pitchFamily="34" charset="0"/>
                <a:ea typeface="Times New Roman" panose="02020603050405020304" pitchFamily="18" charset="0"/>
                <a:cs typeface="Aptos" panose="020B0004020202020204" pitchFamily="34" charset="0"/>
              </a:rPr>
              <a:t>GPA safety training is designed to equip healthcare staff and students with the skills and knowledge to care for individuals safely and effectively with dementia. It focuses on understanding the challenges of Alzheimer's and dementia, applying communication strategies to diffuse challenging behaviors, and using respectful protective techniques when necessary.</a:t>
            </a:r>
            <a:endParaRPr lang="en-US" sz="1100" dirty="0">
              <a:latin typeface="Aptos" panose="020B0004020202020204" pitchFamily="34" charset="0"/>
              <a:ea typeface="Aptos" panose="020B0004020202020204" pitchFamily="34" charset="0"/>
              <a:cs typeface="Aptos" panose="020B0004020202020204" pitchFamily="34" charset="0"/>
            </a:endParaRPr>
          </a:p>
          <a:p>
            <a:pPr marL="757066" lvl="1" indent="-291179">
              <a:buFont typeface="Courier New" panose="02070309020205020404" pitchFamily="49" charset="0"/>
              <a:buChar char="o"/>
            </a:pPr>
            <a:r>
              <a:rPr lang="en-US" sz="1100" dirty="0">
                <a:latin typeface="Aptos" panose="020B0004020202020204" pitchFamily="34" charset="0"/>
                <a:ea typeface="Times New Roman" panose="02020603050405020304" pitchFamily="18" charset="0"/>
                <a:cs typeface="Aptos" panose="020B0004020202020204" pitchFamily="34" charset="0"/>
              </a:rPr>
              <a:t>Therapeutic Crisis Intervention (TCI)</a:t>
            </a:r>
            <a:endParaRPr lang="en-US" sz="1100" dirty="0">
              <a:latin typeface="Aptos" panose="020B0004020202020204" pitchFamily="34" charset="0"/>
              <a:ea typeface="Aptos" panose="020B0004020202020204" pitchFamily="34" charset="0"/>
              <a:cs typeface="Aptos" panose="020B0004020202020204" pitchFamily="34" charset="0"/>
            </a:endParaRPr>
          </a:p>
          <a:p>
            <a:pPr marL="1164717" lvl="2" indent="-232943">
              <a:buFont typeface="Wingdings" panose="05000000000000000000" pitchFamily="2" charset="2"/>
              <a:buChar char=""/>
            </a:pPr>
            <a:r>
              <a:rPr lang="en-US" sz="1100" dirty="0">
                <a:latin typeface="Aptos" panose="020B0004020202020204" pitchFamily="34" charset="0"/>
                <a:ea typeface="Times New Roman" panose="02020603050405020304" pitchFamily="18" charset="0"/>
                <a:cs typeface="Aptos" panose="020B0004020202020204" pitchFamily="34" charset="0"/>
              </a:rPr>
              <a:t>TCI training is a crisis prevention and intervention model that focuses on helping organizations prevent crises, de-escalate situations, and effectively manage crises, all while minimizing potential harm to children/youth and staff. It teaches staff constructive ways to handle stressful situations and promotes a learning environment where individuals can develop coping mechanisms.</a:t>
            </a:r>
            <a:endParaRPr lang="en-US" sz="1100" dirty="0">
              <a:latin typeface="Aptos" panose="020B0004020202020204" pitchFamily="34" charset="0"/>
              <a:ea typeface="Aptos" panose="020B0004020202020204" pitchFamily="34" charset="0"/>
              <a:cs typeface="Aptos" panose="020B0004020202020204" pitchFamily="34" charset="0"/>
            </a:endParaRPr>
          </a:p>
          <a:p>
            <a:pPr marL="757066" lvl="1" indent="-291179">
              <a:buFont typeface="Courier New" panose="02070309020205020404" pitchFamily="49" charset="0"/>
              <a:buChar char="o"/>
            </a:pPr>
            <a:r>
              <a:rPr lang="en-US" sz="1100" dirty="0">
                <a:latin typeface="Aptos" panose="020B0004020202020204" pitchFamily="34" charset="0"/>
                <a:ea typeface="Times New Roman" panose="02020603050405020304" pitchFamily="18" charset="0"/>
                <a:cs typeface="Aptos" panose="020B0004020202020204" pitchFamily="34" charset="0"/>
              </a:rPr>
              <a:t>Critical Incident Stress Management (CISM) </a:t>
            </a:r>
            <a:endParaRPr lang="en-US" sz="1100" dirty="0">
              <a:latin typeface="Aptos" panose="020B0004020202020204" pitchFamily="34" charset="0"/>
              <a:ea typeface="Aptos" panose="020B0004020202020204" pitchFamily="34" charset="0"/>
              <a:cs typeface="Aptos" panose="020B0004020202020204" pitchFamily="34" charset="0"/>
            </a:endParaRPr>
          </a:p>
          <a:p>
            <a:pPr marL="1164717" lvl="2" indent="-232943">
              <a:buFont typeface="Wingdings" panose="05000000000000000000" pitchFamily="2" charset="2"/>
              <a:buChar char=""/>
            </a:pPr>
            <a:r>
              <a:rPr lang="en-US" sz="1100" dirty="0">
                <a:latin typeface="Aptos" panose="020B0004020202020204" pitchFamily="34" charset="0"/>
                <a:ea typeface="Times New Roman" panose="02020603050405020304" pitchFamily="18" charset="0"/>
                <a:cs typeface="Aptos" panose="020B0004020202020204" pitchFamily="34" charset="0"/>
              </a:rPr>
              <a:t>CISM training is a comprehensive system of crisis intervention designed to mitigate the psychological impact of traumatic events, often used in workplaces and communities. It aims to help individuals and groups process stressful situations, manage reactions, and promote recovery. CISM training equips individuals with the skills to provide short-term, supervised crisis intervention, but it's not a replacement for mental health therapy.</a:t>
            </a:r>
            <a:endParaRPr lang="en-US" sz="1100" dirty="0">
              <a:latin typeface="Aptos" panose="020B0004020202020204" pitchFamily="34" charset="0"/>
              <a:ea typeface="Aptos" panose="020B0004020202020204" pitchFamily="34" charset="0"/>
              <a:cs typeface="Aptos" panose="020B0004020202020204" pitchFamily="34" charset="0"/>
            </a:endParaRPr>
          </a:p>
          <a:p>
            <a:pPr marL="757066" lvl="1" indent="-291179">
              <a:buFont typeface="Courier New" panose="02070309020205020404" pitchFamily="49" charset="0"/>
              <a:buChar char="o"/>
            </a:pPr>
            <a:r>
              <a:rPr lang="en-US" sz="1100" dirty="0">
                <a:latin typeface="Aptos" panose="020B0004020202020204" pitchFamily="34" charset="0"/>
                <a:ea typeface="Times New Roman" panose="02020603050405020304" pitchFamily="18" charset="0"/>
                <a:cs typeface="Aptos" panose="020B0004020202020204" pitchFamily="34" charset="0"/>
              </a:rPr>
              <a:t>Children and Residential Experiences (CARE)</a:t>
            </a:r>
            <a:endParaRPr lang="en-US" sz="1100" dirty="0">
              <a:latin typeface="Aptos" panose="020B0004020202020204" pitchFamily="34" charset="0"/>
              <a:ea typeface="Aptos" panose="020B0004020202020204" pitchFamily="34" charset="0"/>
              <a:cs typeface="Aptos" panose="020B0004020202020204" pitchFamily="34" charset="0"/>
            </a:endParaRPr>
          </a:p>
          <a:p>
            <a:pPr marL="1164717" lvl="2" indent="-232943">
              <a:buFont typeface="Wingdings" panose="05000000000000000000" pitchFamily="2" charset="2"/>
              <a:buChar char=""/>
            </a:pPr>
            <a:r>
              <a:rPr lang="en-US" sz="1100" dirty="0">
                <a:latin typeface="Aptos" panose="020B0004020202020204" pitchFamily="34" charset="0"/>
                <a:ea typeface="Times New Roman" panose="02020603050405020304" pitchFamily="18" charset="0"/>
                <a:cs typeface="Aptos" panose="020B0004020202020204" pitchFamily="34" charset="0"/>
              </a:rPr>
              <a:t>CARE is a principle-based program model that provides organizations a framework for practice based on a valid theory of how children develop. It motivates children and staff to adhere to routines, structures, and processes while minimizing the potential for interpersonal conflict.</a:t>
            </a:r>
            <a:endParaRPr lang="en-US" sz="1100" dirty="0">
              <a:latin typeface="Aptos" panose="020B0004020202020204" pitchFamily="34" charset="0"/>
              <a:ea typeface="Aptos" panose="020B0004020202020204" pitchFamily="34" charset="0"/>
              <a:cs typeface="Aptos" panose="020B0004020202020204" pitchFamily="34" charset="0"/>
            </a:endParaRPr>
          </a:p>
        </p:txBody>
      </p:sp>
      <p:sp>
        <p:nvSpPr>
          <p:cNvPr id="4" name="Slide Number Placeholder 3">
            <a:extLst>
              <a:ext uri="{FF2B5EF4-FFF2-40B4-BE49-F238E27FC236}">
                <a16:creationId xmlns:a16="http://schemas.microsoft.com/office/drawing/2014/main" id="{CB2B6C15-6784-109D-AC62-0A260A88AF2E}"/>
              </a:ext>
            </a:extLst>
          </p:cNvPr>
          <p:cNvSpPr>
            <a:spLocks noGrp="1"/>
          </p:cNvSpPr>
          <p:nvPr>
            <p:ph type="sldNum" sz="quarter" idx="5"/>
          </p:nvPr>
        </p:nvSpPr>
        <p:spPr/>
        <p:txBody>
          <a:bodyPr/>
          <a:lstStyle/>
          <a:p>
            <a:fld id="{6E2AE00D-504C-44DB-92C6-F24DADD8DDD2}" type="slidenum">
              <a:rPr lang="en-US" smtClean="0"/>
              <a:t>9</a:t>
            </a:fld>
            <a:endParaRPr lang="en-US" dirty="0"/>
          </a:p>
        </p:txBody>
      </p:sp>
    </p:spTree>
    <p:extLst>
      <p:ext uri="{BB962C8B-B14F-4D97-AF65-F5344CB8AC3E}">
        <p14:creationId xmlns:p14="http://schemas.microsoft.com/office/powerpoint/2010/main" val="20197692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97E68-2C50-9211-CF79-08A8D5D598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64D000-2D13-7282-67BE-0C134DD038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A0749B-B6A5-CFA7-82B3-D588D1303AB8}"/>
              </a:ext>
            </a:extLst>
          </p:cNvPr>
          <p:cNvSpPr>
            <a:spLocks noGrp="1"/>
          </p:cNvSpPr>
          <p:nvPr>
            <p:ph type="body" idx="1"/>
          </p:nvPr>
        </p:nvSpPr>
        <p:spPr/>
        <p:txBody>
          <a:bodyPr/>
          <a:lstStyle/>
          <a:p>
            <a:pPr marL="349415" indent="-349415">
              <a:buFont typeface="Symbol" panose="05050102010706020507" pitchFamily="18" charset="2"/>
              <a:buChar char=""/>
            </a:pPr>
            <a:r>
              <a:rPr lang="en-US" sz="1100" dirty="0">
                <a:latin typeface="Aptos" panose="020B0004020202020204" pitchFamily="34" charset="0"/>
                <a:ea typeface="Times New Roman" panose="02020603050405020304" pitchFamily="18" charset="0"/>
                <a:cs typeface="Aptos" panose="020B0004020202020204" pitchFamily="34" charset="0"/>
              </a:rPr>
              <a:t>Resources</a:t>
            </a:r>
            <a:endParaRPr lang="en-US" sz="1100" dirty="0">
              <a:latin typeface="Aptos" panose="020B0004020202020204" pitchFamily="34" charset="0"/>
              <a:ea typeface="Aptos" panose="020B0004020202020204" pitchFamily="34" charset="0"/>
              <a:cs typeface="Aptos" panose="020B0004020202020204" pitchFamily="34" charset="0"/>
            </a:endParaRPr>
          </a:p>
          <a:p>
            <a:pPr marL="757066" lvl="1" indent="-291179">
              <a:buFont typeface="Courier New" panose="02070309020205020404" pitchFamily="49" charset="0"/>
              <a:buChar char="o"/>
            </a:pPr>
            <a:r>
              <a:rPr lang="en-US" sz="1100" dirty="0">
                <a:latin typeface="Aptos" panose="020B0004020202020204" pitchFamily="34" charset="0"/>
                <a:ea typeface="Times New Roman" panose="02020603050405020304" pitchFamily="18" charset="0"/>
                <a:cs typeface="Aptos" panose="020B0004020202020204" pitchFamily="34" charset="0"/>
              </a:rPr>
              <a:t>Workplace Violence Risk Assessment Toolkit (adapted from PSHSA’s healthcare workplace violence risk assessment) - </a:t>
            </a:r>
            <a:r>
              <a:rPr lang="en-US" sz="1100" u="sng" dirty="0">
                <a:solidFill>
                  <a:srgbClr val="467886"/>
                </a:solidFill>
                <a:latin typeface="Aptos" panose="020B0004020202020204" pitchFamily="34" charset="0"/>
                <a:ea typeface="Times New Roman" panose="02020603050405020304" pitchFamily="18" charset="0"/>
                <a:cs typeface="Aptos" panose="020B0004020202020204" pitchFamily="34" charset="0"/>
                <a:hlinkClick r:id="rId3"/>
              </a:rPr>
              <a:t>https://www.pshsa.ca/workplace-violence-risk-assessment-toolkit-for-the-education-sector</a:t>
            </a:r>
            <a:r>
              <a:rPr lang="en-US" sz="1100" u="sng" dirty="0">
                <a:solidFill>
                  <a:srgbClr val="467886"/>
                </a:solidFill>
                <a:latin typeface="Aptos" panose="020B0004020202020204" pitchFamily="34" charset="0"/>
                <a:ea typeface="Times New Roman" panose="02020603050405020304" pitchFamily="18" charset="0"/>
                <a:cs typeface="Aptos" panose="020B0004020202020204" pitchFamily="34" charset="0"/>
              </a:rPr>
              <a:t>. </a:t>
            </a:r>
            <a:r>
              <a:rPr lang="en-US" sz="1100" dirty="0">
                <a:solidFill>
                  <a:srgbClr val="467886"/>
                </a:solidFill>
                <a:latin typeface="Aptos" panose="020B0004020202020204" pitchFamily="34" charset="0"/>
                <a:ea typeface="Times New Roman" panose="02020603050405020304" pitchFamily="18" charset="0"/>
                <a:cs typeface="Aptos" panose="020B0004020202020204" pitchFamily="34" charset="0"/>
              </a:rPr>
              <a:t>Designed to help identify and address potential hazards and risks.</a:t>
            </a:r>
            <a:endParaRPr lang="en-US" sz="1100" dirty="0">
              <a:latin typeface="Aptos" panose="020B0004020202020204" pitchFamily="34" charset="0"/>
              <a:ea typeface="Aptos" panose="020B0004020202020204" pitchFamily="34" charset="0"/>
              <a:cs typeface="Aptos" panose="020B0004020202020204" pitchFamily="34" charset="0"/>
            </a:endParaRPr>
          </a:p>
          <a:p>
            <a:pPr marL="757066" lvl="1" indent="-291179">
              <a:buFont typeface="Courier New" panose="02070309020205020404" pitchFamily="49" charset="0"/>
              <a:buChar char="o"/>
            </a:pPr>
            <a:r>
              <a:rPr lang="en-US" sz="1100" dirty="0">
                <a:latin typeface="Aptos" panose="020B0004020202020204" pitchFamily="34" charset="0"/>
                <a:ea typeface="Times New Roman" panose="02020603050405020304" pitchFamily="18" charset="0"/>
                <a:cs typeface="Aptos" panose="020B0004020202020204" pitchFamily="34" charset="0"/>
              </a:rPr>
              <a:t>Individual Client Risk Assessment - </a:t>
            </a:r>
            <a:r>
              <a:rPr lang="en-US" sz="1100" u="sng" dirty="0">
                <a:solidFill>
                  <a:srgbClr val="467886"/>
                </a:solidFill>
                <a:latin typeface="Aptos" panose="020B0004020202020204" pitchFamily="34" charset="0"/>
                <a:ea typeface="Times New Roman" panose="02020603050405020304" pitchFamily="18" charset="0"/>
                <a:cs typeface="Aptos" panose="020B0004020202020204" pitchFamily="34" charset="0"/>
                <a:hlinkClick r:id="rId4"/>
              </a:rPr>
              <a:t>https://workplace-violence.ca/tools/individual-client-risk-assessment/</a:t>
            </a:r>
            <a:endParaRPr lang="en-US" sz="1100" dirty="0">
              <a:latin typeface="Aptos" panose="020B0004020202020204" pitchFamily="34" charset="0"/>
              <a:ea typeface="Aptos" panose="020B0004020202020204" pitchFamily="34" charset="0"/>
              <a:cs typeface="Aptos" panose="020B0004020202020204" pitchFamily="34" charset="0"/>
            </a:endParaRPr>
          </a:p>
          <a:p>
            <a:pPr marL="757066" lvl="1" indent="-291179">
              <a:buFont typeface="Courier New" panose="02070309020205020404" pitchFamily="49" charset="0"/>
              <a:buChar char="o"/>
            </a:pPr>
            <a:r>
              <a:rPr lang="en-US" sz="1100" dirty="0">
                <a:latin typeface="Aptos" panose="020B0004020202020204" pitchFamily="34" charset="0"/>
                <a:ea typeface="Times New Roman" panose="02020603050405020304" pitchFamily="18" charset="0"/>
                <a:cs typeface="Aptos" panose="020B0004020202020204" pitchFamily="34" charset="0"/>
              </a:rPr>
              <a:t>Personal Safety Response System - </a:t>
            </a:r>
            <a:r>
              <a:rPr lang="en-US" sz="1100" u="sng" dirty="0">
                <a:solidFill>
                  <a:srgbClr val="467886"/>
                </a:solidFill>
                <a:latin typeface="Aptos" panose="020B0004020202020204" pitchFamily="34" charset="0"/>
                <a:ea typeface="Times New Roman" panose="02020603050405020304" pitchFamily="18" charset="0"/>
                <a:cs typeface="Aptos" panose="020B0004020202020204" pitchFamily="34" charset="0"/>
                <a:hlinkClick r:id="rId5"/>
              </a:rPr>
              <a:t>https://workplace-violence.ca/tools/personal-safety-response-system/</a:t>
            </a:r>
            <a:endParaRPr lang="en-US" sz="1100" u="sng" dirty="0">
              <a:solidFill>
                <a:srgbClr val="467886"/>
              </a:solidFill>
              <a:latin typeface="Aptos" panose="020B0004020202020204" pitchFamily="34" charset="0"/>
              <a:ea typeface="Times New Roman" panose="02020603050405020304" pitchFamily="18" charset="0"/>
              <a:cs typeface="Aptos" panose="020B0004020202020204" pitchFamily="34" charset="0"/>
            </a:endParaRPr>
          </a:p>
          <a:p>
            <a:pPr marL="757066" lvl="1" indent="-291179">
              <a:buFont typeface="Courier New" panose="02070309020205020404" pitchFamily="49" charset="0"/>
              <a:buChar char="o"/>
            </a:pPr>
            <a:endParaRPr lang="en-US" sz="1100" u="sng" dirty="0">
              <a:solidFill>
                <a:srgbClr val="467886"/>
              </a:solidFill>
              <a:latin typeface="Aptos" panose="020B0004020202020204" pitchFamily="34" charset="0"/>
              <a:ea typeface="Times New Roman" panose="02020603050405020304" pitchFamily="18" charset="0"/>
              <a:cs typeface="Aptos" panose="020B0004020202020204" pitchFamily="34" charset="0"/>
            </a:endParaRPr>
          </a:p>
          <a:p>
            <a:r>
              <a:rPr lang="en-US" sz="1100" u="sng" dirty="0">
                <a:solidFill>
                  <a:srgbClr val="467886"/>
                </a:solidFill>
                <a:latin typeface="Aptos" panose="020B0004020202020204" pitchFamily="34" charset="0"/>
                <a:ea typeface="Times New Roman" panose="02020603050405020304" pitchFamily="18" charset="0"/>
                <a:cs typeface="Aptos" panose="020B0004020202020204" pitchFamily="34" charset="0"/>
              </a:rPr>
              <a:t>https://www.pshsa.ca/resource/violence-assessment-education/</a:t>
            </a:r>
          </a:p>
        </p:txBody>
      </p:sp>
      <p:sp>
        <p:nvSpPr>
          <p:cNvPr id="4" name="Slide Number Placeholder 3">
            <a:extLst>
              <a:ext uri="{FF2B5EF4-FFF2-40B4-BE49-F238E27FC236}">
                <a16:creationId xmlns:a16="http://schemas.microsoft.com/office/drawing/2014/main" id="{9EC79777-0649-2F96-10CD-B096F65D4563}"/>
              </a:ext>
            </a:extLst>
          </p:cNvPr>
          <p:cNvSpPr>
            <a:spLocks noGrp="1"/>
          </p:cNvSpPr>
          <p:nvPr>
            <p:ph type="sldNum" sz="quarter" idx="5"/>
          </p:nvPr>
        </p:nvSpPr>
        <p:spPr/>
        <p:txBody>
          <a:bodyPr/>
          <a:lstStyle/>
          <a:p>
            <a:fld id="{6E2AE00D-504C-44DB-92C6-F24DADD8DDD2}" type="slidenum">
              <a:rPr lang="en-US" smtClean="0"/>
              <a:t>10</a:t>
            </a:fld>
            <a:endParaRPr lang="en-US" dirty="0"/>
          </a:p>
        </p:txBody>
      </p:sp>
    </p:spTree>
    <p:extLst>
      <p:ext uri="{BB962C8B-B14F-4D97-AF65-F5344CB8AC3E}">
        <p14:creationId xmlns:p14="http://schemas.microsoft.com/office/powerpoint/2010/main" val="22682092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83B28-03DC-E8FF-75F1-BA2F40B3EB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FAE87D-ECB0-6D90-7783-1C9AFD8E18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FA41C4-5CAD-5CB1-71C6-B945202066F5}"/>
              </a:ext>
            </a:extLst>
          </p:cNvPr>
          <p:cNvSpPr>
            <a:spLocks noGrp="1"/>
          </p:cNvSpPr>
          <p:nvPr>
            <p:ph type="body" idx="1"/>
          </p:nvPr>
        </p:nvSpPr>
        <p:spPr/>
        <p:txBody>
          <a:bodyPr/>
          <a:lstStyle/>
          <a:p>
            <a:r>
              <a:rPr lang="en-US" dirty="0"/>
              <a:t>PPE is considered the last line of defense.</a:t>
            </a:r>
          </a:p>
          <a:p>
            <a:r>
              <a:rPr lang="en-US" dirty="0"/>
              <a:t>Occupational Health and Safety (OH&amp;S) in SK schools classifies certain wearable engineering controls as mandatory for staff working with aggressive behaviors.</a:t>
            </a:r>
          </a:p>
          <a:p>
            <a:endParaRPr lang="en-US" dirty="0"/>
          </a:p>
          <a:p>
            <a:r>
              <a:rPr lang="en-US" dirty="0"/>
              <a:t>While PPE can protect staff from violence, it can also be seen as undermining inclusion.</a:t>
            </a:r>
          </a:p>
          <a:p>
            <a:pPr marL="174708" indent="-174708">
              <a:buFont typeface="Arial" panose="020B0604020202020204" pitchFamily="34" charset="0"/>
              <a:buChar char="•"/>
            </a:pPr>
            <a:r>
              <a:rPr lang="en-US" dirty="0"/>
              <a:t>Can escalate the “fight or flight” response.</a:t>
            </a:r>
          </a:p>
          <a:p>
            <a:pPr marL="174708" indent="-174708">
              <a:buFont typeface="Arial" panose="020B0604020202020204" pitchFamily="34" charset="0"/>
              <a:buChar char="•"/>
            </a:pPr>
            <a:r>
              <a:rPr lang="en-US" dirty="0"/>
              <a:t>Breakdown trust.</a:t>
            </a:r>
          </a:p>
          <a:p>
            <a:pPr marL="174708" indent="-174708">
              <a:buFont typeface="Arial" panose="020B0604020202020204" pitchFamily="34" charset="0"/>
              <a:buChar char="•"/>
            </a:pPr>
            <a:r>
              <a:rPr lang="en-US" dirty="0"/>
              <a:t>Impact tactile and auditory sensitivities.</a:t>
            </a:r>
          </a:p>
          <a:p>
            <a:pPr marL="174708" indent="-174708">
              <a:buFont typeface="Arial" panose="020B0604020202020204" pitchFamily="34" charset="0"/>
              <a:buChar char="•"/>
            </a:pPr>
            <a:r>
              <a:rPr lang="en-US" dirty="0"/>
              <a:t>It may signal to other students that their peer is dangerous.</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6B9BF36A-1C0D-05F5-03C0-A5442BB6CFB0}"/>
              </a:ext>
            </a:extLst>
          </p:cNvPr>
          <p:cNvSpPr>
            <a:spLocks noGrp="1"/>
          </p:cNvSpPr>
          <p:nvPr>
            <p:ph type="sldNum" sz="quarter" idx="5"/>
          </p:nvPr>
        </p:nvSpPr>
        <p:spPr/>
        <p:txBody>
          <a:bodyPr/>
          <a:lstStyle/>
          <a:p>
            <a:fld id="{6E2AE00D-504C-44DB-92C6-F24DADD8DDD2}" type="slidenum">
              <a:rPr lang="en-US" smtClean="0"/>
              <a:t>11</a:t>
            </a:fld>
            <a:endParaRPr lang="en-US" dirty="0"/>
          </a:p>
        </p:txBody>
      </p:sp>
    </p:spTree>
    <p:extLst>
      <p:ext uri="{BB962C8B-B14F-4D97-AF65-F5344CB8AC3E}">
        <p14:creationId xmlns:p14="http://schemas.microsoft.com/office/powerpoint/2010/main" val="19242086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68754-8FBC-93B6-06DA-E417B45609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2BB884-47C4-053C-D620-9397CE15E3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DDD723-9352-7535-B62F-EB69A3A3574C}"/>
              </a:ext>
            </a:extLst>
          </p:cNvPr>
          <p:cNvSpPr>
            <a:spLocks noGrp="1"/>
          </p:cNvSpPr>
          <p:nvPr>
            <p:ph type="body" idx="1"/>
          </p:nvPr>
        </p:nvSpPr>
        <p:spPr/>
        <p:txBody>
          <a:bodyPr/>
          <a:lstStyle/>
          <a:p>
            <a:pPr>
              <a:lnSpc>
                <a:spcPts val="1834"/>
              </a:lnSpc>
            </a:pPr>
            <a:r>
              <a:rPr lang="en-US" b="0" i="0" dirty="0">
                <a:solidFill>
                  <a:srgbClr val="0A0A0A"/>
                </a:solidFill>
                <a:effectLst/>
                <a:latin typeface="Google Sans"/>
              </a:rPr>
              <a:t>Human and Organizational Performance (HOP) is a mindset and operational philosophy that shifts the focus from "fixing the worker" to "fixing the system." It acknowledges that while human fallibility is inevitable, organizations can build </a:t>
            </a:r>
            <a:r>
              <a:rPr lang="en-US" b="1" i="0" dirty="0">
                <a:solidFill>
                  <a:srgbClr val="0A0A0A"/>
                </a:solidFill>
                <a:effectLst/>
                <a:latin typeface="Google Sans"/>
              </a:rPr>
              <a:t>resilient</a:t>
            </a:r>
            <a:r>
              <a:rPr lang="en-US" b="0" i="0" dirty="0">
                <a:solidFill>
                  <a:srgbClr val="0A0A0A"/>
                </a:solidFill>
                <a:effectLst/>
                <a:latin typeface="Google Sans"/>
              </a:rPr>
              <a:t>, error-tolerant systems by understanding how people and processes interact. </a:t>
            </a:r>
          </a:p>
          <a:p>
            <a:pPr>
              <a:lnSpc>
                <a:spcPts val="1834"/>
              </a:lnSpc>
            </a:pPr>
            <a:r>
              <a:rPr lang="en-US" b="0" i="0" dirty="0">
                <a:solidFill>
                  <a:srgbClr val="0A0A0A"/>
                </a:solidFill>
                <a:effectLst/>
                <a:latin typeface="Google Sans"/>
              </a:rPr>
              <a:t>The framework is built upon </a:t>
            </a:r>
            <a:r>
              <a:rPr lang="en-US" b="1" i="0" dirty="0">
                <a:solidFill>
                  <a:srgbClr val="0A0A0A"/>
                </a:solidFill>
                <a:effectLst/>
                <a:latin typeface="Google Sans"/>
              </a:rPr>
              <a:t>five core principles</a:t>
            </a:r>
            <a:r>
              <a:rPr lang="en-US" b="0" i="0" dirty="0">
                <a:solidFill>
                  <a:srgbClr val="0A0A0A"/>
                </a:solidFill>
                <a:effectLst/>
                <a:latin typeface="Google Sans"/>
              </a:rPr>
              <a:t> pioneered by Dr. Todd Conklin: </a:t>
            </a:r>
          </a:p>
          <a:p>
            <a:pPr>
              <a:lnSpc>
                <a:spcPts val="1834"/>
              </a:lnSpc>
              <a:spcAft>
                <a:spcPts val="917"/>
              </a:spcAft>
              <a:buFont typeface="+mj-lt"/>
              <a:buAutoNum type="arabicPeriod"/>
            </a:pPr>
            <a:r>
              <a:rPr lang="en-US" b="1" i="0" dirty="0">
                <a:solidFill>
                  <a:srgbClr val="0A0A0A"/>
                </a:solidFill>
                <a:effectLst/>
                <a:latin typeface="Google Sans"/>
              </a:rPr>
              <a:t>Error is Normal</a:t>
            </a:r>
            <a:br>
              <a:rPr lang="en-US" b="0" i="0" dirty="0">
                <a:solidFill>
                  <a:srgbClr val="0A0A0A"/>
                </a:solidFill>
                <a:effectLst/>
                <a:latin typeface="Google Sans"/>
              </a:rPr>
            </a:br>
            <a:r>
              <a:rPr lang="en-US" b="0" i="0" dirty="0">
                <a:solidFill>
                  <a:srgbClr val="0A0A0A"/>
                </a:solidFill>
                <a:effectLst/>
                <a:latin typeface="Google Sans"/>
              </a:rPr>
              <a:t>Mistakes are a natural part of being human. Because they are inevitable, the goal is not to eliminate them entirely—which is impossible—but to design systems that can </a:t>
            </a:r>
            <a:r>
              <a:rPr lang="en-US" b="1" i="0" dirty="0">
                <a:solidFill>
                  <a:srgbClr val="0A0A0A"/>
                </a:solidFill>
                <a:effectLst/>
                <a:latin typeface="Google Sans"/>
              </a:rPr>
              <a:t>anticipate</a:t>
            </a:r>
            <a:r>
              <a:rPr lang="en-US" b="0" i="0" dirty="0">
                <a:solidFill>
                  <a:srgbClr val="0A0A0A"/>
                </a:solidFill>
                <a:effectLst/>
                <a:latin typeface="Google Sans"/>
              </a:rPr>
              <a:t> and withstand errors without catastrophic failure.</a:t>
            </a:r>
          </a:p>
          <a:p>
            <a:pPr>
              <a:lnSpc>
                <a:spcPts val="1834"/>
              </a:lnSpc>
              <a:spcAft>
                <a:spcPts val="917"/>
              </a:spcAft>
              <a:buFont typeface="+mj-lt"/>
              <a:buAutoNum type="arabicPeriod"/>
            </a:pPr>
            <a:r>
              <a:rPr lang="en-US" b="1" i="0" dirty="0">
                <a:solidFill>
                  <a:srgbClr val="0A0A0A"/>
                </a:solidFill>
                <a:effectLst/>
                <a:latin typeface="Google Sans"/>
              </a:rPr>
              <a:t>Blame Fixes Nothing</a:t>
            </a:r>
            <a:br>
              <a:rPr lang="en-US" b="0" i="0" dirty="0">
                <a:solidFill>
                  <a:srgbClr val="0A0A0A"/>
                </a:solidFill>
                <a:effectLst/>
                <a:latin typeface="Google Sans"/>
              </a:rPr>
            </a:br>
            <a:r>
              <a:rPr lang="en-US" b="0" i="0" dirty="0">
                <a:solidFill>
                  <a:srgbClr val="0A0A0A"/>
                </a:solidFill>
                <a:effectLst/>
                <a:latin typeface="Google Sans"/>
              </a:rPr>
              <a:t>Focusing on who to blame creates a culture of fear that discourages honesty and hides systemic issues. Removing blame allows for open reporting, which is the only way an organization can truly understand and address the </a:t>
            </a:r>
            <a:r>
              <a:rPr lang="en-US" b="1" i="0" dirty="0">
                <a:solidFill>
                  <a:srgbClr val="0A0A0A"/>
                </a:solidFill>
                <a:effectLst/>
                <a:latin typeface="Google Sans"/>
              </a:rPr>
              <a:t>root causes</a:t>
            </a:r>
            <a:r>
              <a:rPr lang="en-US" b="0" i="0" dirty="0">
                <a:solidFill>
                  <a:srgbClr val="0A0A0A"/>
                </a:solidFill>
                <a:effectLst/>
                <a:latin typeface="Google Sans"/>
              </a:rPr>
              <a:t> of failure.</a:t>
            </a:r>
          </a:p>
          <a:p>
            <a:pPr>
              <a:lnSpc>
                <a:spcPts val="1834"/>
              </a:lnSpc>
              <a:spcAft>
                <a:spcPts val="917"/>
              </a:spcAft>
              <a:buFont typeface="+mj-lt"/>
              <a:buAutoNum type="arabicPeriod"/>
            </a:pPr>
            <a:r>
              <a:rPr lang="en-US" b="1" i="0" dirty="0">
                <a:solidFill>
                  <a:srgbClr val="0A0A0A"/>
                </a:solidFill>
                <a:effectLst/>
                <a:latin typeface="Google Sans"/>
              </a:rPr>
              <a:t>Context Drives Behavior</a:t>
            </a:r>
            <a:br>
              <a:rPr lang="en-US" b="0" i="0" dirty="0">
                <a:solidFill>
                  <a:srgbClr val="0A0A0A"/>
                </a:solidFill>
                <a:effectLst/>
                <a:latin typeface="Google Sans"/>
              </a:rPr>
            </a:br>
            <a:r>
              <a:rPr lang="en-US" b="0" i="0" dirty="0">
                <a:solidFill>
                  <a:srgbClr val="0A0A0A"/>
                </a:solidFill>
                <a:effectLst/>
                <a:latin typeface="Google Sans"/>
              </a:rPr>
              <a:t>People don't act in a vacuum; their decisions are shaped by the workplace culture, available resources, and system design. To change how people work, you must first understand and improve the </a:t>
            </a:r>
            <a:r>
              <a:rPr lang="en-US" b="1" i="0" dirty="0">
                <a:solidFill>
                  <a:srgbClr val="0A0A0A"/>
                </a:solidFill>
                <a:effectLst/>
                <a:latin typeface="Google Sans"/>
              </a:rPr>
              <a:t>operational context</a:t>
            </a:r>
            <a:r>
              <a:rPr lang="en-US" b="0" i="0" dirty="0">
                <a:solidFill>
                  <a:srgbClr val="0A0A0A"/>
                </a:solidFill>
                <a:effectLst/>
                <a:latin typeface="Google Sans"/>
              </a:rPr>
              <a:t> that influenced their actions.</a:t>
            </a:r>
          </a:p>
          <a:p>
            <a:pPr>
              <a:lnSpc>
                <a:spcPts val="1834"/>
              </a:lnSpc>
              <a:spcAft>
                <a:spcPts val="917"/>
              </a:spcAft>
              <a:buFont typeface="+mj-lt"/>
              <a:buAutoNum type="arabicPeriod"/>
            </a:pPr>
            <a:r>
              <a:rPr lang="en-US" b="1" i="0" dirty="0">
                <a:solidFill>
                  <a:srgbClr val="0A0A0A"/>
                </a:solidFill>
                <a:effectLst/>
                <a:latin typeface="Google Sans"/>
              </a:rPr>
              <a:t>Learning is Vital</a:t>
            </a:r>
            <a:br>
              <a:rPr lang="en-US" b="0" i="0" dirty="0">
                <a:solidFill>
                  <a:srgbClr val="0A0A0A"/>
                </a:solidFill>
                <a:effectLst/>
                <a:latin typeface="Google Sans"/>
              </a:rPr>
            </a:br>
            <a:r>
              <a:rPr lang="en-US" b="0" i="0" dirty="0">
                <a:solidFill>
                  <a:srgbClr val="0A0A0A"/>
                </a:solidFill>
                <a:effectLst/>
                <a:latin typeface="Google Sans"/>
              </a:rPr>
              <a:t>Improvement requires a deliberate and continuous effort to learn from both failures and "normal work." Successful organizations use </a:t>
            </a:r>
            <a:r>
              <a:rPr lang="en-US" b="0" i="0" dirty="0">
                <a:solidFill>
                  <a:srgbClr val="1A0DAB"/>
                </a:solidFill>
                <a:effectLst/>
                <a:latin typeface="Google Sans"/>
                <a:hlinkClick r:id="rId3"/>
              </a:rPr>
              <a:t>Learning Teams</a:t>
            </a:r>
            <a:r>
              <a:rPr lang="en-US" b="0" i="0" dirty="0">
                <a:solidFill>
                  <a:srgbClr val="0A0A0A"/>
                </a:solidFill>
                <a:effectLst/>
                <a:latin typeface="Google Sans"/>
              </a:rPr>
              <a:t> to gain insights from those who actually perform the tasks.</a:t>
            </a:r>
          </a:p>
          <a:p>
            <a:pPr>
              <a:lnSpc>
                <a:spcPts val="1834"/>
              </a:lnSpc>
              <a:spcAft>
                <a:spcPts val="917"/>
              </a:spcAft>
              <a:buFont typeface="+mj-lt"/>
              <a:buAutoNum type="arabicPeriod"/>
            </a:pPr>
            <a:r>
              <a:rPr lang="en-US" b="1" i="0" dirty="0">
                <a:solidFill>
                  <a:srgbClr val="0A0A0A"/>
                </a:solidFill>
                <a:effectLst/>
                <a:latin typeface="Google Sans"/>
              </a:rPr>
              <a:t>How Leaders Respond Matters</a:t>
            </a:r>
            <a:br>
              <a:rPr lang="en-US" b="0" i="0" dirty="0">
                <a:solidFill>
                  <a:srgbClr val="0A0A0A"/>
                </a:solidFill>
                <a:effectLst/>
                <a:latin typeface="Google Sans"/>
              </a:rPr>
            </a:br>
            <a:r>
              <a:rPr lang="en-US" b="0" i="0" dirty="0">
                <a:solidFill>
                  <a:srgbClr val="0A0A0A"/>
                </a:solidFill>
                <a:effectLst/>
                <a:latin typeface="Google Sans"/>
              </a:rPr>
              <a:t>Leadership's reaction to failure sets the tone for the entire organization's culture. When leaders respond with curiosity rather than punishment, they foster the </a:t>
            </a:r>
            <a:r>
              <a:rPr lang="en-US" b="1" i="0" dirty="0">
                <a:solidFill>
                  <a:srgbClr val="0A0A0A"/>
                </a:solidFill>
                <a:effectLst/>
                <a:latin typeface="Google Sans"/>
              </a:rPr>
              <a:t>trust</a:t>
            </a:r>
            <a:r>
              <a:rPr lang="en-US" b="0" i="0" dirty="0">
                <a:solidFill>
                  <a:srgbClr val="0A0A0A"/>
                </a:solidFill>
                <a:effectLst/>
                <a:latin typeface="Google Sans"/>
              </a:rPr>
              <a:t> necessary for people to speak up about risks before they lead to accidents. </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486A6CDA-5A07-60CF-CB74-D06CB08DCB1E}"/>
              </a:ext>
            </a:extLst>
          </p:cNvPr>
          <p:cNvSpPr>
            <a:spLocks noGrp="1"/>
          </p:cNvSpPr>
          <p:nvPr>
            <p:ph type="sldNum" sz="quarter" idx="5"/>
          </p:nvPr>
        </p:nvSpPr>
        <p:spPr/>
        <p:txBody>
          <a:bodyPr/>
          <a:lstStyle/>
          <a:p>
            <a:fld id="{6E2AE00D-504C-44DB-92C6-F24DADD8DDD2}" type="slidenum">
              <a:rPr lang="en-US" smtClean="0"/>
              <a:t>12</a:t>
            </a:fld>
            <a:endParaRPr lang="en-US" dirty="0"/>
          </a:p>
        </p:txBody>
      </p:sp>
    </p:spTree>
    <p:extLst>
      <p:ext uri="{BB962C8B-B14F-4D97-AF65-F5344CB8AC3E}">
        <p14:creationId xmlns:p14="http://schemas.microsoft.com/office/powerpoint/2010/main" val="38096403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76F4F-3BFE-6319-8DDA-E4F8677F87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410593-4406-E910-5AE5-35C02BB0CD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06BD80-DAF3-6B70-54A0-BA995A442803}"/>
              </a:ext>
            </a:extLst>
          </p:cNvPr>
          <p:cNvSpPr>
            <a:spLocks noGrp="1"/>
          </p:cNvSpPr>
          <p:nvPr>
            <p:ph type="body" idx="1"/>
          </p:nvPr>
        </p:nvSpPr>
        <p:spPr/>
        <p:txBody>
          <a:bodyPr/>
          <a:lstStyle/>
          <a:p>
            <a:r>
              <a:rPr lang="en-US" dirty="0"/>
              <a:t>Ensure all impacted parties are part of the conversation: employer, worker, union, parents, etc.</a:t>
            </a:r>
          </a:p>
          <a:p>
            <a:r>
              <a:rPr lang="en-US" dirty="0"/>
              <a:t>Be informed by those who are completing the work.</a:t>
            </a:r>
          </a:p>
        </p:txBody>
      </p:sp>
      <p:sp>
        <p:nvSpPr>
          <p:cNvPr id="4" name="Slide Number Placeholder 3">
            <a:extLst>
              <a:ext uri="{FF2B5EF4-FFF2-40B4-BE49-F238E27FC236}">
                <a16:creationId xmlns:a16="http://schemas.microsoft.com/office/drawing/2014/main" id="{C56F90C3-25EF-71AC-F40C-02EC9E518BC7}"/>
              </a:ext>
            </a:extLst>
          </p:cNvPr>
          <p:cNvSpPr>
            <a:spLocks noGrp="1"/>
          </p:cNvSpPr>
          <p:nvPr>
            <p:ph type="sldNum" sz="quarter" idx="5"/>
          </p:nvPr>
        </p:nvSpPr>
        <p:spPr/>
        <p:txBody>
          <a:bodyPr/>
          <a:lstStyle/>
          <a:p>
            <a:fld id="{6E2AE00D-504C-44DB-92C6-F24DADD8DDD2}" type="slidenum">
              <a:rPr lang="en-US" smtClean="0"/>
              <a:t>13</a:t>
            </a:fld>
            <a:endParaRPr lang="en-US" dirty="0"/>
          </a:p>
        </p:txBody>
      </p:sp>
    </p:spTree>
    <p:extLst>
      <p:ext uri="{BB962C8B-B14F-4D97-AF65-F5344CB8AC3E}">
        <p14:creationId xmlns:p14="http://schemas.microsoft.com/office/powerpoint/2010/main" val="717147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1099B-FF99-AB05-021B-EBF3243E97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E0CBD3-BC39-0FA7-43F1-A1933CC97C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25A795-3A37-2495-6061-9D022C8C4ED2}"/>
              </a:ext>
            </a:extLst>
          </p:cNvPr>
          <p:cNvSpPr>
            <a:spLocks noGrp="1"/>
          </p:cNvSpPr>
          <p:nvPr>
            <p:ph type="body" idx="1"/>
          </p:nvPr>
        </p:nvSpPr>
        <p:spPr/>
        <p:txBody>
          <a:bodyPr/>
          <a:lstStyle/>
          <a:p>
            <a:r>
              <a:rPr lang="en-US" dirty="0"/>
              <a:t>In meetings with SK school divisions, a common need was identified. In the absence of a dedicated WCB funded safety association for the education sector, a workplace safety network for primary/secondary education was created. The intent of the network is to allow SK school divisions to:</a:t>
            </a:r>
          </a:p>
          <a:p>
            <a:pPr marL="174708" indent="-174708">
              <a:buFont typeface="Arial" panose="020B0604020202020204" pitchFamily="34" charset="0"/>
              <a:buChar char="•"/>
            </a:pPr>
            <a:r>
              <a:rPr lang="en-US" dirty="0"/>
              <a:t>More readily exchange information on safety best practices/innovations, as well as</a:t>
            </a:r>
          </a:p>
          <a:p>
            <a:pPr marL="174708" indent="-174708">
              <a:buFont typeface="Arial" panose="020B0604020202020204" pitchFamily="34" charset="0"/>
              <a:buChar char="•"/>
            </a:pPr>
            <a:r>
              <a:rPr lang="en-US" dirty="0"/>
              <a:t>Develop controls in the face of new challenges. </a:t>
            </a:r>
          </a:p>
          <a:p>
            <a:endParaRPr lang="en-US" dirty="0"/>
          </a:p>
          <a:p>
            <a:r>
              <a:rPr lang="en-US" dirty="0"/>
              <a:t>Before the amalgamation of the former health regions into the SHA, there was a Provincial OHS Practitioners group that met quarterly. Meetings were scheduled for the full day. The agenda would cover:</a:t>
            </a:r>
          </a:p>
          <a:p>
            <a:pPr marL="174708" indent="-174708">
              <a:buFont typeface="Arial" panose="020B0604020202020204" pitchFamily="34" charset="0"/>
              <a:buChar char="•"/>
            </a:pPr>
            <a:r>
              <a:rPr lang="en-US" dirty="0"/>
              <a:t>Updates from LRWS and the WCB.</a:t>
            </a:r>
          </a:p>
          <a:p>
            <a:pPr marL="174708" indent="-174708">
              <a:buFont typeface="Arial" panose="020B0604020202020204" pitchFamily="34" charset="0"/>
              <a:buChar char="•"/>
            </a:pPr>
            <a:r>
              <a:rPr lang="en-US" dirty="0"/>
              <a:t>Development of a provincial safety management system. Consolidation of safe work practices and safety data (leading and lagging indicators).</a:t>
            </a:r>
          </a:p>
          <a:p>
            <a:pPr marL="174708" indent="-174708">
              <a:buFont typeface="Arial" panose="020B0604020202020204" pitchFamily="34" charset="0"/>
              <a:buChar char="•"/>
            </a:pPr>
            <a:r>
              <a:rPr lang="en-US" dirty="0"/>
              <a:t>Round table.</a:t>
            </a:r>
          </a:p>
          <a:p>
            <a:r>
              <a:rPr lang="en-US" dirty="0"/>
              <a:t>There also was a group email chain so assistance could be accessed from the collective knowledge at any time.</a:t>
            </a:r>
          </a:p>
          <a:p>
            <a:pPr marL="174708" indent="-174708">
              <a:buFont typeface="Arial" panose="020B0604020202020204" pitchFamily="34" charset="0"/>
              <a:buChar char="•"/>
            </a:pPr>
            <a:endParaRPr lang="en-US" dirty="0"/>
          </a:p>
          <a:p>
            <a:r>
              <a:rPr lang="en-US" dirty="0"/>
              <a:t>Similarly, the former health regions also had a Disability Management Group that met quarterly.</a:t>
            </a:r>
          </a:p>
        </p:txBody>
      </p:sp>
      <p:sp>
        <p:nvSpPr>
          <p:cNvPr id="4" name="Slide Number Placeholder 3">
            <a:extLst>
              <a:ext uri="{FF2B5EF4-FFF2-40B4-BE49-F238E27FC236}">
                <a16:creationId xmlns:a16="http://schemas.microsoft.com/office/drawing/2014/main" id="{AA31A916-38C6-79A9-1E32-AC7C8DC1EE8D}"/>
              </a:ext>
            </a:extLst>
          </p:cNvPr>
          <p:cNvSpPr>
            <a:spLocks noGrp="1"/>
          </p:cNvSpPr>
          <p:nvPr>
            <p:ph type="sldNum" sz="quarter" idx="5"/>
          </p:nvPr>
        </p:nvSpPr>
        <p:spPr/>
        <p:txBody>
          <a:bodyPr/>
          <a:lstStyle/>
          <a:p>
            <a:fld id="{6E2AE00D-504C-44DB-92C6-F24DADD8DDD2}" type="slidenum">
              <a:rPr lang="en-US" smtClean="0"/>
              <a:t>14</a:t>
            </a:fld>
            <a:endParaRPr lang="en-US" dirty="0"/>
          </a:p>
        </p:txBody>
      </p:sp>
    </p:spTree>
    <p:extLst>
      <p:ext uri="{BB962C8B-B14F-4D97-AF65-F5344CB8AC3E}">
        <p14:creationId xmlns:p14="http://schemas.microsoft.com/office/powerpoint/2010/main" val="42662066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E6195-EFDB-76B2-818D-A4604A34BF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42001B-BE0F-2590-0795-E531EAC476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A7D015-B7C5-6B90-3E20-F37CF2C875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69923EE-16C4-E2B1-FBB8-0F709012BC6B}"/>
              </a:ext>
            </a:extLst>
          </p:cNvPr>
          <p:cNvSpPr>
            <a:spLocks noGrp="1"/>
          </p:cNvSpPr>
          <p:nvPr>
            <p:ph type="sldNum" sz="quarter" idx="5"/>
          </p:nvPr>
        </p:nvSpPr>
        <p:spPr/>
        <p:txBody>
          <a:bodyPr/>
          <a:lstStyle/>
          <a:p>
            <a:fld id="{6E2AE00D-504C-44DB-92C6-F24DADD8DDD2}" type="slidenum">
              <a:rPr lang="en-US" smtClean="0"/>
              <a:t>15</a:t>
            </a:fld>
            <a:endParaRPr lang="en-US" dirty="0"/>
          </a:p>
        </p:txBody>
      </p:sp>
    </p:spTree>
    <p:extLst>
      <p:ext uri="{BB962C8B-B14F-4D97-AF65-F5344CB8AC3E}">
        <p14:creationId xmlns:p14="http://schemas.microsoft.com/office/powerpoint/2010/main" val="18119188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E2AE00D-504C-44DB-92C6-F24DADD8DDD2}" type="slidenum">
              <a:rPr lang="en-US" smtClean="0"/>
              <a:t>16</a:t>
            </a:fld>
            <a:endParaRPr lang="en-US" dirty="0"/>
          </a:p>
        </p:txBody>
      </p:sp>
    </p:spTree>
    <p:extLst>
      <p:ext uri="{BB962C8B-B14F-4D97-AF65-F5344CB8AC3E}">
        <p14:creationId xmlns:p14="http://schemas.microsoft.com/office/powerpoint/2010/main" val="6933379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E2AE00D-504C-44DB-92C6-F24DADD8DDD2}" type="slidenum">
              <a:rPr lang="en-US" smtClean="0"/>
              <a:t>17</a:t>
            </a:fld>
            <a:endParaRPr lang="en-US" dirty="0"/>
          </a:p>
        </p:txBody>
      </p:sp>
    </p:spTree>
    <p:extLst>
      <p:ext uri="{BB962C8B-B14F-4D97-AF65-F5344CB8AC3E}">
        <p14:creationId xmlns:p14="http://schemas.microsoft.com/office/powerpoint/2010/main" val="3749951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DEF09-F3B2-4966-8548-4F36946F825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86CB1D-BFC5-4E84-98D3-B57800DD61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917835A-36D8-4278-9063-683E210EF672}"/>
              </a:ext>
            </a:extLst>
          </p:cNvPr>
          <p:cNvSpPr>
            <a:spLocks noGrp="1"/>
          </p:cNvSpPr>
          <p:nvPr>
            <p:ph type="dt" sz="half" idx="10"/>
          </p:nvPr>
        </p:nvSpPr>
        <p:spPr/>
        <p:txBody>
          <a:bodyPr/>
          <a:lstStyle/>
          <a:p>
            <a:fld id="{6001C800-1690-4FEB-93F7-160A1FBB229F}" type="datetimeFigureOut">
              <a:rPr lang="en-US" smtClean="0"/>
              <a:t>9/9/2026</a:t>
            </a:fld>
            <a:endParaRPr lang="en-US" dirty="0"/>
          </a:p>
        </p:txBody>
      </p:sp>
      <p:sp>
        <p:nvSpPr>
          <p:cNvPr id="5" name="Footer Placeholder 4">
            <a:extLst>
              <a:ext uri="{FF2B5EF4-FFF2-40B4-BE49-F238E27FC236}">
                <a16:creationId xmlns:a16="http://schemas.microsoft.com/office/drawing/2014/main" id="{7A2A4FB7-F46B-419C-B28B-E3E1D37CD6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6879E39-F4E0-46F9-8C84-60EA1ED59F28}"/>
              </a:ext>
            </a:extLst>
          </p:cNvPr>
          <p:cNvSpPr>
            <a:spLocks noGrp="1"/>
          </p:cNvSpPr>
          <p:nvPr>
            <p:ph type="sldNum" sz="quarter" idx="12"/>
          </p:nvPr>
        </p:nvSpPr>
        <p:spPr/>
        <p:txBody>
          <a:bodyPr/>
          <a:lstStyle/>
          <a:p>
            <a:fld id="{A3BE3895-CFE6-4BCD-B80E-AAE0027F8928}" type="slidenum">
              <a:rPr lang="en-US" smtClean="0"/>
              <a:t>‹#›</a:t>
            </a:fld>
            <a:endParaRPr lang="en-US" dirty="0"/>
          </a:p>
        </p:txBody>
      </p:sp>
    </p:spTree>
    <p:extLst>
      <p:ext uri="{BB962C8B-B14F-4D97-AF65-F5344CB8AC3E}">
        <p14:creationId xmlns:p14="http://schemas.microsoft.com/office/powerpoint/2010/main" val="3729634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BB265-713B-4AB1-9DB4-353659FC1CD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B42DC6D-A347-4859-A9D7-0F73D9D4A92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34384B-30BD-41B9-A605-76B40590F06E}"/>
              </a:ext>
            </a:extLst>
          </p:cNvPr>
          <p:cNvSpPr>
            <a:spLocks noGrp="1"/>
          </p:cNvSpPr>
          <p:nvPr>
            <p:ph type="dt" sz="half" idx="10"/>
          </p:nvPr>
        </p:nvSpPr>
        <p:spPr/>
        <p:txBody>
          <a:bodyPr/>
          <a:lstStyle/>
          <a:p>
            <a:fld id="{6001C800-1690-4FEB-93F7-160A1FBB229F}" type="datetimeFigureOut">
              <a:rPr lang="en-US" smtClean="0"/>
              <a:t>9/9/2026</a:t>
            </a:fld>
            <a:endParaRPr lang="en-US" dirty="0"/>
          </a:p>
        </p:txBody>
      </p:sp>
      <p:sp>
        <p:nvSpPr>
          <p:cNvPr id="5" name="Footer Placeholder 4">
            <a:extLst>
              <a:ext uri="{FF2B5EF4-FFF2-40B4-BE49-F238E27FC236}">
                <a16:creationId xmlns:a16="http://schemas.microsoft.com/office/drawing/2014/main" id="{32559DBB-5831-4A5C-9CFB-927B1AAE211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D63BF7F-844C-4F3A-A72A-1663E47A7384}"/>
              </a:ext>
            </a:extLst>
          </p:cNvPr>
          <p:cNvSpPr>
            <a:spLocks noGrp="1"/>
          </p:cNvSpPr>
          <p:nvPr>
            <p:ph type="sldNum" sz="quarter" idx="12"/>
          </p:nvPr>
        </p:nvSpPr>
        <p:spPr/>
        <p:txBody>
          <a:bodyPr/>
          <a:lstStyle/>
          <a:p>
            <a:fld id="{A3BE3895-CFE6-4BCD-B80E-AAE0027F8928}" type="slidenum">
              <a:rPr lang="en-US" smtClean="0"/>
              <a:t>‹#›</a:t>
            </a:fld>
            <a:endParaRPr lang="en-US" dirty="0"/>
          </a:p>
        </p:txBody>
      </p:sp>
    </p:spTree>
    <p:extLst>
      <p:ext uri="{BB962C8B-B14F-4D97-AF65-F5344CB8AC3E}">
        <p14:creationId xmlns:p14="http://schemas.microsoft.com/office/powerpoint/2010/main" val="724695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5542D-5E05-4D8B-9C67-EDAF0F61FFD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CC4C16D-EED7-4FD8-930E-EFD26391E4F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D456C70-F635-4F85-A747-43EE7615F3C1}"/>
              </a:ext>
            </a:extLst>
          </p:cNvPr>
          <p:cNvSpPr>
            <a:spLocks noGrp="1"/>
          </p:cNvSpPr>
          <p:nvPr>
            <p:ph type="dt" sz="half" idx="10"/>
          </p:nvPr>
        </p:nvSpPr>
        <p:spPr/>
        <p:txBody>
          <a:bodyPr/>
          <a:lstStyle/>
          <a:p>
            <a:fld id="{6001C800-1690-4FEB-93F7-160A1FBB229F}" type="datetimeFigureOut">
              <a:rPr lang="en-US" smtClean="0"/>
              <a:t>9/9/2026</a:t>
            </a:fld>
            <a:endParaRPr lang="en-US" dirty="0"/>
          </a:p>
        </p:txBody>
      </p:sp>
      <p:sp>
        <p:nvSpPr>
          <p:cNvPr id="5" name="Footer Placeholder 4">
            <a:extLst>
              <a:ext uri="{FF2B5EF4-FFF2-40B4-BE49-F238E27FC236}">
                <a16:creationId xmlns:a16="http://schemas.microsoft.com/office/drawing/2014/main" id="{0F3E23B5-A940-4C18-99B6-23AC4F05872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0A1A541-E23D-4618-BD9F-2283DE971120}"/>
              </a:ext>
            </a:extLst>
          </p:cNvPr>
          <p:cNvSpPr>
            <a:spLocks noGrp="1"/>
          </p:cNvSpPr>
          <p:nvPr>
            <p:ph type="sldNum" sz="quarter" idx="12"/>
          </p:nvPr>
        </p:nvSpPr>
        <p:spPr/>
        <p:txBody>
          <a:bodyPr/>
          <a:lstStyle/>
          <a:p>
            <a:fld id="{A3BE3895-CFE6-4BCD-B80E-AAE0027F8928}" type="slidenum">
              <a:rPr lang="en-US" smtClean="0"/>
              <a:t>‹#›</a:t>
            </a:fld>
            <a:endParaRPr lang="en-US" dirty="0"/>
          </a:p>
        </p:txBody>
      </p:sp>
    </p:spTree>
    <p:extLst>
      <p:ext uri="{BB962C8B-B14F-4D97-AF65-F5344CB8AC3E}">
        <p14:creationId xmlns:p14="http://schemas.microsoft.com/office/powerpoint/2010/main" val="539202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89CA3-05CA-4DA1-B8AC-F338BA2534F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6C9192-FE8D-4B79-AD9A-701237BAC04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843FD5F-6069-44BE-99C8-05C235130DF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F4B3291-A912-4A61-9B31-C3B5E72E877F}"/>
              </a:ext>
            </a:extLst>
          </p:cNvPr>
          <p:cNvSpPr>
            <a:spLocks noGrp="1"/>
          </p:cNvSpPr>
          <p:nvPr>
            <p:ph type="dt" sz="half" idx="10"/>
          </p:nvPr>
        </p:nvSpPr>
        <p:spPr/>
        <p:txBody>
          <a:bodyPr/>
          <a:lstStyle/>
          <a:p>
            <a:fld id="{6001C800-1690-4FEB-93F7-160A1FBB229F}" type="datetimeFigureOut">
              <a:rPr lang="en-US" smtClean="0"/>
              <a:t>9/9/2026</a:t>
            </a:fld>
            <a:endParaRPr lang="en-US" dirty="0"/>
          </a:p>
        </p:txBody>
      </p:sp>
      <p:sp>
        <p:nvSpPr>
          <p:cNvPr id="6" name="Footer Placeholder 5">
            <a:extLst>
              <a:ext uri="{FF2B5EF4-FFF2-40B4-BE49-F238E27FC236}">
                <a16:creationId xmlns:a16="http://schemas.microsoft.com/office/drawing/2014/main" id="{9F1DF1D8-35FB-49CE-B390-74725B0EB08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316E6C7-2B63-4B35-B934-3C04F7B95078}"/>
              </a:ext>
            </a:extLst>
          </p:cNvPr>
          <p:cNvSpPr>
            <a:spLocks noGrp="1"/>
          </p:cNvSpPr>
          <p:nvPr>
            <p:ph type="sldNum" sz="quarter" idx="12"/>
          </p:nvPr>
        </p:nvSpPr>
        <p:spPr/>
        <p:txBody>
          <a:bodyPr/>
          <a:lstStyle/>
          <a:p>
            <a:fld id="{A3BE3895-CFE6-4BCD-B80E-AAE0027F8928}" type="slidenum">
              <a:rPr lang="en-US" smtClean="0"/>
              <a:t>‹#›</a:t>
            </a:fld>
            <a:endParaRPr lang="en-US" dirty="0"/>
          </a:p>
        </p:txBody>
      </p:sp>
    </p:spTree>
    <p:extLst>
      <p:ext uri="{BB962C8B-B14F-4D97-AF65-F5344CB8AC3E}">
        <p14:creationId xmlns:p14="http://schemas.microsoft.com/office/powerpoint/2010/main" val="4178291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3D25-8132-4F94-9B8F-ED2E3A00219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0986BBB-30DF-4BD9-A17D-14C742F7BD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4D5E3E0-EDCC-4A55-B8B3-A402C5A8397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9EF53C-1F81-4A29-846D-98612C4693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981F268-F862-4736-99D4-524CF5992AD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B1D964-97CC-4A35-8440-101D0C2DEC1E}"/>
              </a:ext>
            </a:extLst>
          </p:cNvPr>
          <p:cNvSpPr>
            <a:spLocks noGrp="1"/>
          </p:cNvSpPr>
          <p:nvPr>
            <p:ph type="dt" sz="half" idx="10"/>
          </p:nvPr>
        </p:nvSpPr>
        <p:spPr/>
        <p:txBody>
          <a:bodyPr/>
          <a:lstStyle/>
          <a:p>
            <a:fld id="{6001C800-1690-4FEB-93F7-160A1FBB229F}" type="datetimeFigureOut">
              <a:rPr lang="en-US" smtClean="0"/>
              <a:t>9/9/2026</a:t>
            </a:fld>
            <a:endParaRPr lang="en-US" dirty="0"/>
          </a:p>
        </p:txBody>
      </p:sp>
      <p:sp>
        <p:nvSpPr>
          <p:cNvPr id="8" name="Footer Placeholder 7">
            <a:extLst>
              <a:ext uri="{FF2B5EF4-FFF2-40B4-BE49-F238E27FC236}">
                <a16:creationId xmlns:a16="http://schemas.microsoft.com/office/drawing/2014/main" id="{C0403B07-9E59-40BF-AA1D-C944C72EE6D5}"/>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EDD0EE1-7658-49CE-9831-B484D7745B77}"/>
              </a:ext>
            </a:extLst>
          </p:cNvPr>
          <p:cNvSpPr>
            <a:spLocks noGrp="1"/>
          </p:cNvSpPr>
          <p:nvPr>
            <p:ph type="sldNum" sz="quarter" idx="12"/>
          </p:nvPr>
        </p:nvSpPr>
        <p:spPr/>
        <p:txBody>
          <a:bodyPr/>
          <a:lstStyle/>
          <a:p>
            <a:fld id="{A3BE3895-CFE6-4BCD-B80E-AAE0027F8928}" type="slidenum">
              <a:rPr lang="en-US" smtClean="0"/>
              <a:t>‹#›</a:t>
            </a:fld>
            <a:endParaRPr lang="en-US" dirty="0"/>
          </a:p>
        </p:txBody>
      </p:sp>
    </p:spTree>
    <p:extLst>
      <p:ext uri="{BB962C8B-B14F-4D97-AF65-F5344CB8AC3E}">
        <p14:creationId xmlns:p14="http://schemas.microsoft.com/office/powerpoint/2010/main" val="1371947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0E8A6-61D0-458E-9CD5-FFB9319EAC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3C83901-DAD8-4101-B89E-27112BA2E51A}"/>
              </a:ext>
            </a:extLst>
          </p:cNvPr>
          <p:cNvSpPr>
            <a:spLocks noGrp="1"/>
          </p:cNvSpPr>
          <p:nvPr>
            <p:ph type="dt" sz="half" idx="10"/>
          </p:nvPr>
        </p:nvSpPr>
        <p:spPr/>
        <p:txBody>
          <a:bodyPr/>
          <a:lstStyle/>
          <a:p>
            <a:fld id="{6001C800-1690-4FEB-93F7-160A1FBB229F}" type="datetimeFigureOut">
              <a:rPr lang="en-US" smtClean="0"/>
              <a:t>9/9/2026</a:t>
            </a:fld>
            <a:endParaRPr lang="en-US" dirty="0"/>
          </a:p>
        </p:txBody>
      </p:sp>
      <p:sp>
        <p:nvSpPr>
          <p:cNvPr id="4" name="Footer Placeholder 3">
            <a:extLst>
              <a:ext uri="{FF2B5EF4-FFF2-40B4-BE49-F238E27FC236}">
                <a16:creationId xmlns:a16="http://schemas.microsoft.com/office/drawing/2014/main" id="{6C327365-561A-4D1C-9173-1548F957513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0DE7CD5-E8E4-49C8-9240-5B3AAEC921A5}"/>
              </a:ext>
            </a:extLst>
          </p:cNvPr>
          <p:cNvSpPr>
            <a:spLocks noGrp="1"/>
          </p:cNvSpPr>
          <p:nvPr>
            <p:ph type="sldNum" sz="quarter" idx="12"/>
          </p:nvPr>
        </p:nvSpPr>
        <p:spPr/>
        <p:txBody>
          <a:bodyPr/>
          <a:lstStyle/>
          <a:p>
            <a:fld id="{A3BE3895-CFE6-4BCD-B80E-AAE0027F8928}" type="slidenum">
              <a:rPr lang="en-US" smtClean="0"/>
              <a:t>‹#›</a:t>
            </a:fld>
            <a:endParaRPr lang="en-US" dirty="0"/>
          </a:p>
        </p:txBody>
      </p:sp>
    </p:spTree>
    <p:extLst>
      <p:ext uri="{BB962C8B-B14F-4D97-AF65-F5344CB8AC3E}">
        <p14:creationId xmlns:p14="http://schemas.microsoft.com/office/powerpoint/2010/main" val="511425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9172FE-A52F-49CB-AF36-D757983AE845}"/>
              </a:ext>
            </a:extLst>
          </p:cNvPr>
          <p:cNvSpPr>
            <a:spLocks noGrp="1"/>
          </p:cNvSpPr>
          <p:nvPr>
            <p:ph type="dt" sz="half" idx="10"/>
          </p:nvPr>
        </p:nvSpPr>
        <p:spPr/>
        <p:txBody>
          <a:bodyPr/>
          <a:lstStyle/>
          <a:p>
            <a:fld id="{6001C800-1690-4FEB-93F7-160A1FBB229F}" type="datetimeFigureOut">
              <a:rPr lang="en-US" smtClean="0"/>
              <a:t>9/9/2026</a:t>
            </a:fld>
            <a:endParaRPr lang="en-US" dirty="0"/>
          </a:p>
        </p:txBody>
      </p:sp>
      <p:sp>
        <p:nvSpPr>
          <p:cNvPr id="3" name="Footer Placeholder 2">
            <a:extLst>
              <a:ext uri="{FF2B5EF4-FFF2-40B4-BE49-F238E27FC236}">
                <a16:creationId xmlns:a16="http://schemas.microsoft.com/office/drawing/2014/main" id="{7C337565-4F93-413C-A305-16271A9522E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AB6713C-B888-48D6-B50D-C9AB215EBD97}"/>
              </a:ext>
            </a:extLst>
          </p:cNvPr>
          <p:cNvSpPr>
            <a:spLocks noGrp="1"/>
          </p:cNvSpPr>
          <p:nvPr>
            <p:ph type="sldNum" sz="quarter" idx="12"/>
          </p:nvPr>
        </p:nvSpPr>
        <p:spPr/>
        <p:txBody>
          <a:bodyPr/>
          <a:lstStyle/>
          <a:p>
            <a:fld id="{A3BE3895-CFE6-4BCD-B80E-AAE0027F8928}" type="slidenum">
              <a:rPr lang="en-US" smtClean="0"/>
              <a:t>‹#›</a:t>
            </a:fld>
            <a:endParaRPr lang="en-US" dirty="0"/>
          </a:p>
        </p:txBody>
      </p:sp>
    </p:spTree>
    <p:extLst>
      <p:ext uri="{BB962C8B-B14F-4D97-AF65-F5344CB8AC3E}">
        <p14:creationId xmlns:p14="http://schemas.microsoft.com/office/powerpoint/2010/main" val="4213008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7CDA4-9BBB-4AF3-8138-9BDD9106AA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E5FD9B1-E843-49D4-8FE1-C8ACFD610E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3EA97E0-5A91-45E9-812C-361C6B793F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3494862-C180-40D0-BE9F-220E9115B272}"/>
              </a:ext>
            </a:extLst>
          </p:cNvPr>
          <p:cNvSpPr>
            <a:spLocks noGrp="1"/>
          </p:cNvSpPr>
          <p:nvPr>
            <p:ph type="dt" sz="half" idx="10"/>
          </p:nvPr>
        </p:nvSpPr>
        <p:spPr/>
        <p:txBody>
          <a:bodyPr/>
          <a:lstStyle/>
          <a:p>
            <a:fld id="{6001C800-1690-4FEB-93F7-160A1FBB229F}" type="datetimeFigureOut">
              <a:rPr lang="en-US" smtClean="0"/>
              <a:t>9/9/2026</a:t>
            </a:fld>
            <a:endParaRPr lang="en-US" dirty="0"/>
          </a:p>
        </p:txBody>
      </p:sp>
      <p:sp>
        <p:nvSpPr>
          <p:cNvPr id="6" name="Footer Placeholder 5">
            <a:extLst>
              <a:ext uri="{FF2B5EF4-FFF2-40B4-BE49-F238E27FC236}">
                <a16:creationId xmlns:a16="http://schemas.microsoft.com/office/drawing/2014/main" id="{C86C8057-5926-4BF9-B8E4-48052699CC8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CC23640-59F2-43F1-AF1B-837D9DE31747}"/>
              </a:ext>
            </a:extLst>
          </p:cNvPr>
          <p:cNvSpPr>
            <a:spLocks noGrp="1"/>
          </p:cNvSpPr>
          <p:nvPr>
            <p:ph type="sldNum" sz="quarter" idx="12"/>
          </p:nvPr>
        </p:nvSpPr>
        <p:spPr/>
        <p:txBody>
          <a:bodyPr/>
          <a:lstStyle/>
          <a:p>
            <a:fld id="{A3BE3895-CFE6-4BCD-B80E-AAE0027F8928}" type="slidenum">
              <a:rPr lang="en-US" smtClean="0"/>
              <a:t>‹#›</a:t>
            </a:fld>
            <a:endParaRPr lang="en-US" dirty="0"/>
          </a:p>
        </p:txBody>
      </p:sp>
    </p:spTree>
    <p:extLst>
      <p:ext uri="{BB962C8B-B14F-4D97-AF65-F5344CB8AC3E}">
        <p14:creationId xmlns:p14="http://schemas.microsoft.com/office/powerpoint/2010/main" val="1878711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B530D-73D5-49B0-B5F1-7085895E98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425AA88-495C-4443-A14F-BA4334911C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FF0D247A-66AF-4149-8D94-15543C7E05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0DAC752-BFBB-4A23-870D-3682D0943D6B}"/>
              </a:ext>
            </a:extLst>
          </p:cNvPr>
          <p:cNvSpPr>
            <a:spLocks noGrp="1"/>
          </p:cNvSpPr>
          <p:nvPr>
            <p:ph type="dt" sz="half" idx="10"/>
          </p:nvPr>
        </p:nvSpPr>
        <p:spPr/>
        <p:txBody>
          <a:bodyPr/>
          <a:lstStyle/>
          <a:p>
            <a:fld id="{6001C800-1690-4FEB-93F7-160A1FBB229F}" type="datetimeFigureOut">
              <a:rPr lang="en-US" smtClean="0"/>
              <a:t>9/9/2026</a:t>
            </a:fld>
            <a:endParaRPr lang="en-US" dirty="0"/>
          </a:p>
        </p:txBody>
      </p:sp>
      <p:sp>
        <p:nvSpPr>
          <p:cNvPr id="6" name="Footer Placeholder 5">
            <a:extLst>
              <a:ext uri="{FF2B5EF4-FFF2-40B4-BE49-F238E27FC236}">
                <a16:creationId xmlns:a16="http://schemas.microsoft.com/office/drawing/2014/main" id="{D9CED5CB-0E71-4BFB-894D-76F8EBD76C7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2AF3554-5FE7-4B9B-98DA-EDA6992E4E2D}"/>
              </a:ext>
            </a:extLst>
          </p:cNvPr>
          <p:cNvSpPr>
            <a:spLocks noGrp="1"/>
          </p:cNvSpPr>
          <p:nvPr>
            <p:ph type="sldNum" sz="quarter" idx="12"/>
          </p:nvPr>
        </p:nvSpPr>
        <p:spPr/>
        <p:txBody>
          <a:bodyPr/>
          <a:lstStyle/>
          <a:p>
            <a:fld id="{A3BE3895-CFE6-4BCD-B80E-AAE0027F8928}" type="slidenum">
              <a:rPr lang="en-US" smtClean="0"/>
              <a:t>‹#›</a:t>
            </a:fld>
            <a:endParaRPr lang="en-US" dirty="0"/>
          </a:p>
        </p:txBody>
      </p:sp>
    </p:spTree>
    <p:extLst>
      <p:ext uri="{BB962C8B-B14F-4D97-AF65-F5344CB8AC3E}">
        <p14:creationId xmlns:p14="http://schemas.microsoft.com/office/powerpoint/2010/main" val="1376543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019C1-10EE-42F2-BEEB-0B31F7F7699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C3417B7-7867-4F61-9764-35BF22CDDE3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133218-688B-4A06-AB35-6B5B32ACA469}"/>
              </a:ext>
            </a:extLst>
          </p:cNvPr>
          <p:cNvSpPr>
            <a:spLocks noGrp="1"/>
          </p:cNvSpPr>
          <p:nvPr>
            <p:ph type="dt" sz="half" idx="10"/>
          </p:nvPr>
        </p:nvSpPr>
        <p:spPr/>
        <p:txBody>
          <a:bodyPr/>
          <a:lstStyle/>
          <a:p>
            <a:fld id="{6001C800-1690-4FEB-93F7-160A1FBB229F}" type="datetimeFigureOut">
              <a:rPr lang="en-US" smtClean="0"/>
              <a:t>9/9/2026</a:t>
            </a:fld>
            <a:endParaRPr lang="en-US" dirty="0"/>
          </a:p>
        </p:txBody>
      </p:sp>
      <p:sp>
        <p:nvSpPr>
          <p:cNvPr id="5" name="Footer Placeholder 4">
            <a:extLst>
              <a:ext uri="{FF2B5EF4-FFF2-40B4-BE49-F238E27FC236}">
                <a16:creationId xmlns:a16="http://schemas.microsoft.com/office/drawing/2014/main" id="{D2D50D18-B704-4541-A935-118D810B73C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17097B5-CF66-4E0A-9541-6F789BDC0A0A}"/>
              </a:ext>
            </a:extLst>
          </p:cNvPr>
          <p:cNvSpPr>
            <a:spLocks noGrp="1"/>
          </p:cNvSpPr>
          <p:nvPr>
            <p:ph type="sldNum" sz="quarter" idx="12"/>
          </p:nvPr>
        </p:nvSpPr>
        <p:spPr/>
        <p:txBody>
          <a:bodyPr/>
          <a:lstStyle/>
          <a:p>
            <a:fld id="{A3BE3895-CFE6-4BCD-B80E-AAE0027F8928}" type="slidenum">
              <a:rPr lang="en-US" smtClean="0"/>
              <a:t>‹#›</a:t>
            </a:fld>
            <a:endParaRPr lang="en-US" dirty="0"/>
          </a:p>
        </p:txBody>
      </p:sp>
    </p:spTree>
    <p:extLst>
      <p:ext uri="{BB962C8B-B14F-4D97-AF65-F5344CB8AC3E}">
        <p14:creationId xmlns:p14="http://schemas.microsoft.com/office/powerpoint/2010/main" val="2547764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22AF97-5D89-438A-8ABA-75F91207B17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40E53CF-75BF-4997-861D-7AA97052128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AAC0C4-8C53-45AC-9452-2F0FF2B85FB9}"/>
              </a:ext>
            </a:extLst>
          </p:cNvPr>
          <p:cNvSpPr>
            <a:spLocks noGrp="1"/>
          </p:cNvSpPr>
          <p:nvPr>
            <p:ph type="dt" sz="half" idx="10"/>
          </p:nvPr>
        </p:nvSpPr>
        <p:spPr/>
        <p:txBody>
          <a:bodyPr/>
          <a:lstStyle/>
          <a:p>
            <a:fld id="{6001C800-1690-4FEB-93F7-160A1FBB229F}" type="datetimeFigureOut">
              <a:rPr lang="en-US" smtClean="0"/>
              <a:t>9/9/2026</a:t>
            </a:fld>
            <a:endParaRPr lang="en-US" dirty="0"/>
          </a:p>
        </p:txBody>
      </p:sp>
      <p:sp>
        <p:nvSpPr>
          <p:cNvPr id="5" name="Footer Placeholder 4">
            <a:extLst>
              <a:ext uri="{FF2B5EF4-FFF2-40B4-BE49-F238E27FC236}">
                <a16:creationId xmlns:a16="http://schemas.microsoft.com/office/drawing/2014/main" id="{5DBA62BD-FA14-48C2-9C2F-64C101FDD8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D3125D0-6FD9-416B-BB36-3F1D225D2B09}"/>
              </a:ext>
            </a:extLst>
          </p:cNvPr>
          <p:cNvSpPr>
            <a:spLocks noGrp="1"/>
          </p:cNvSpPr>
          <p:nvPr>
            <p:ph type="sldNum" sz="quarter" idx="12"/>
          </p:nvPr>
        </p:nvSpPr>
        <p:spPr/>
        <p:txBody>
          <a:bodyPr/>
          <a:lstStyle/>
          <a:p>
            <a:fld id="{A3BE3895-CFE6-4BCD-B80E-AAE0027F8928}" type="slidenum">
              <a:rPr lang="en-US" smtClean="0"/>
              <a:t>‹#›</a:t>
            </a:fld>
            <a:endParaRPr lang="en-US" dirty="0"/>
          </a:p>
        </p:txBody>
      </p:sp>
    </p:spTree>
    <p:extLst>
      <p:ext uri="{BB962C8B-B14F-4D97-AF65-F5344CB8AC3E}">
        <p14:creationId xmlns:p14="http://schemas.microsoft.com/office/powerpoint/2010/main" val="973168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5C7DB3-58CA-4ACE-B6F0-AADCC5E473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2017923-4248-4449-8D6D-D0D5632BBE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688AAB-545E-4428-816B-347D0301DA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01C800-1690-4FEB-93F7-160A1FBB229F}" type="datetimeFigureOut">
              <a:rPr lang="en-US" smtClean="0"/>
              <a:t>9/9/2026</a:t>
            </a:fld>
            <a:endParaRPr lang="en-US" dirty="0"/>
          </a:p>
        </p:txBody>
      </p:sp>
      <p:sp>
        <p:nvSpPr>
          <p:cNvPr id="5" name="Footer Placeholder 4">
            <a:extLst>
              <a:ext uri="{FF2B5EF4-FFF2-40B4-BE49-F238E27FC236}">
                <a16:creationId xmlns:a16="http://schemas.microsoft.com/office/drawing/2014/main" id="{8A98F841-587A-4D02-9135-0B15CD19FB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AB7A170A-E465-4A04-90A7-9279D3F4D1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BE3895-CFE6-4BCD-B80E-AAE0027F8928}" type="slidenum">
              <a:rPr lang="en-US" smtClean="0"/>
              <a:t>‹#›</a:t>
            </a:fld>
            <a:endParaRPr lang="en-US" dirty="0"/>
          </a:p>
        </p:txBody>
      </p:sp>
    </p:spTree>
    <p:extLst>
      <p:ext uri="{BB962C8B-B14F-4D97-AF65-F5344CB8AC3E}">
        <p14:creationId xmlns:p14="http://schemas.microsoft.com/office/powerpoint/2010/main" val="27006646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s://pixabay.com/en/youtube-red-social-icon-play-1495277/" TargetMode="Externa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B039CEA-4D87-5D32-FC47-44FE0AC4FCF8}"/>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159685C7-937D-F4E4-2357-E80E30EE0006}"/>
              </a:ext>
            </a:extLst>
          </p:cNvPr>
          <p:cNvGrpSpPr/>
          <p:nvPr/>
        </p:nvGrpSpPr>
        <p:grpSpPr>
          <a:xfrm>
            <a:off x="0" y="6247639"/>
            <a:ext cx="4405314" cy="276999"/>
            <a:chOff x="0" y="6247639"/>
            <a:chExt cx="4405314" cy="276999"/>
          </a:xfrm>
        </p:grpSpPr>
        <p:sp>
          <p:nvSpPr>
            <p:cNvPr id="5" name="TextBox 4">
              <a:extLst>
                <a:ext uri="{FF2B5EF4-FFF2-40B4-BE49-F238E27FC236}">
                  <a16:creationId xmlns:a16="http://schemas.microsoft.com/office/drawing/2014/main" id="{DAA24232-6561-45C6-11E4-C11F05FE3756}"/>
                </a:ext>
              </a:extLst>
            </p:cNvPr>
            <p:cNvSpPr txBox="1"/>
            <p:nvPr/>
          </p:nvSpPr>
          <p:spPr>
            <a:xfrm>
              <a:off x="490540" y="6247639"/>
              <a:ext cx="3914774" cy="276999"/>
            </a:xfrm>
            <a:prstGeom prst="rect">
              <a:avLst/>
            </a:prstGeom>
            <a:noFill/>
          </p:spPr>
          <p:txBody>
            <a:bodyPr wrap="square" rtlCol="0">
              <a:spAutoFit/>
            </a:bodyPr>
            <a:lstStyle/>
            <a:p>
              <a:r>
                <a:rPr lang="en-US" sz="1800" b="0" i="0" u="none" strike="noStrike" baseline="30000" dirty="0">
                  <a:solidFill>
                    <a:srgbClr val="000000"/>
                  </a:solidFill>
                  <a:latin typeface="Arial" panose="020B0604020202020204" pitchFamily="34" charset="0"/>
                  <a:cs typeface="Arial" panose="020B0604020202020204" pitchFamily="34" charset="0"/>
                </a:rPr>
                <a:t>WORKING TOWARD A SAFER SASKATCHEWAN</a:t>
              </a:r>
            </a:p>
          </p:txBody>
        </p:sp>
        <p:cxnSp>
          <p:nvCxnSpPr>
            <p:cNvPr id="7" name="Straight Connector 6">
              <a:extLst>
                <a:ext uri="{FF2B5EF4-FFF2-40B4-BE49-F238E27FC236}">
                  <a16:creationId xmlns:a16="http://schemas.microsoft.com/office/drawing/2014/main" id="{347F3B85-0CEE-4428-DB2F-938717BAC41A}"/>
                </a:ext>
              </a:extLst>
            </p:cNvPr>
            <p:cNvCxnSpPr>
              <a:cxnSpLocks/>
            </p:cNvCxnSpPr>
            <p:nvPr/>
          </p:nvCxnSpPr>
          <p:spPr>
            <a:xfrm flipH="1">
              <a:off x="0" y="6330949"/>
              <a:ext cx="415925" cy="0"/>
            </a:xfrm>
            <a:prstGeom prst="line">
              <a:avLst/>
            </a:prstGeom>
            <a:ln w="28575"/>
          </p:spPr>
          <p:style>
            <a:lnRef idx="1">
              <a:schemeClr val="dk1"/>
            </a:lnRef>
            <a:fillRef idx="0">
              <a:schemeClr val="dk1"/>
            </a:fillRef>
            <a:effectRef idx="0">
              <a:schemeClr val="dk1"/>
            </a:effectRef>
            <a:fontRef idx="minor">
              <a:schemeClr val="tx1"/>
            </a:fontRef>
          </p:style>
        </p:cxnSp>
      </p:grpSp>
      <p:sp>
        <p:nvSpPr>
          <p:cNvPr id="3" name="TextBox 2">
            <a:extLst>
              <a:ext uri="{FF2B5EF4-FFF2-40B4-BE49-F238E27FC236}">
                <a16:creationId xmlns:a16="http://schemas.microsoft.com/office/drawing/2014/main" id="{71327EB1-EE99-0AAD-9C87-2BD90771B676}"/>
              </a:ext>
            </a:extLst>
          </p:cNvPr>
          <p:cNvSpPr txBox="1"/>
          <p:nvPr/>
        </p:nvSpPr>
        <p:spPr>
          <a:xfrm>
            <a:off x="4006192" y="4083389"/>
            <a:ext cx="8185808" cy="412421"/>
          </a:xfrm>
          <a:prstGeom prst="rect">
            <a:avLst/>
          </a:prstGeom>
          <a:solidFill>
            <a:srgbClr val="B82025"/>
          </a:solidFill>
        </p:spPr>
        <p:txBody>
          <a:bodyPr wrap="square" lIns="91440" tIns="164592" rIns="91440" bIns="0" rtlCol="0" anchor="b" anchorCtr="0">
            <a:spAutoFit/>
          </a:bodyPr>
          <a:lstStyle/>
          <a:p>
            <a:r>
              <a:rPr lang="en-US" sz="2400" i="0" u="none" strike="noStrike" baseline="30000" dirty="0">
                <a:solidFill>
                  <a:schemeClr val="bg1"/>
                </a:solidFill>
                <a:latin typeface="Arial" panose="020B0604020202020204" pitchFamily="34" charset="0"/>
              </a:rPr>
              <a:t>Presented by Johnny Weigel, Prevention Services Account Manager</a:t>
            </a:r>
          </a:p>
        </p:txBody>
      </p:sp>
      <p:sp>
        <p:nvSpPr>
          <p:cNvPr id="12" name="Rectangle 11">
            <a:extLst>
              <a:ext uri="{FF2B5EF4-FFF2-40B4-BE49-F238E27FC236}">
                <a16:creationId xmlns:a16="http://schemas.microsoft.com/office/drawing/2014/main" id="{ED98C3C8-626B-5B16-0AA9-B629DDE85F5A}"/>
              </a:ext>
            </a:extLst>
          </p:cNvPr>
          <p:cNvSpPr/>
          <p:nvPr/>
        </p:nvSpPr>
        <p:spPr>
          <a:xfrm>
            <a:off x="0" y="4646250"/>
            <a:ext cx="5045282" cy="333993"/>
          </a:xfrm>
          <a:prstGeom prst="rect">
            <a:avLst/>
          </a:prstGeom>
          <a:solidFill>
            <a:srgbClr val="0045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14" name="Picture 13">
            <a:extLst>
              <a:ext uri="{FF2B5EF4-FFF2-40B4-BE49-F238E27FC236}">
                <a16:creationId xmlns:a16="http://schemas.microsoft.com/office/drawing/2014/main" id="{6589F2D9-03BB-57DC-5029-317CBBB382A0}"/>
              </a:ext>
            </a:extLst>
          </p:cNvPr>
          <p:cNvPicPr>
            <a:picLocks noChangeAspect="1"/>
          </p:cNvPicPr>
          <p:nvPr/>
        </p:nvPicPr>
        <p:blipFill>
          <a:blip r:embed="rId3"/>
          <a:stretch>
            <a:fillRect/>
          </a:stretch>
        </p:blipFill>
        <p:spPr>
          <a:xfrm>
            <a:off x="10017573" y="5478087"/>
            <a:ext cx="2013358" cy="1203104"/>
          </a:xfrm>
          <a:prstGeom prst="rect">
            <a:avLst/>
          </a:prstGeom>
          <a:effectLst>
            <a:softEdge rad="63500"/>
          </a:effectLst>
        </p:spPr>
      </p:pic>
      <p:sp>
        <p:nvSpPr>
          <p:cNvPr id="16" name="TextBox 15">
            <a:extLst>
              <a:ext uri="{FF2B5EF4-FFF2-40B4-BE49-F238E27FC236}">
                <a16:creationId xmlns:a16="http://schemas.microsoft.com/office/drawing/2014/main" id="{7FE48038-03E4-B498-8F91-A37A7BA8F20E}"/>
              </a:ext>
            </a:extLst>
          </p:cNvPr>
          <p:cNvSpPr txBox="1"/>
          <p:nvPr/>
        </p:nvSpPr>
        <p:spPr>
          <a:xfrm>
            <a:off x="415925" y="2420668"/>
            <a:ext cx="11487900" cy="1323439"/>
          </a:xfrm>
          <a:prstGeom prst="rect">
            <a:avLst/>
          </a:prstGeom>
          <a:noFill/>
        </p:spPr>
        <p:txBody>
          <a:bodyPr wrap="square">
            <a:spAutoFit/>
          </a:bodyPr>
          <a:lstStyle/>
          <a:p>
            <a:pPr algn="ctr"/>
            <a:r>
              <a:rPr lang="en-US" sz="6000" b="1" baseline="30000" dirty="0">
                <a:solidFill>
                  <a:srgbClr val="004560"/>
                </a:solidFill>
                <a:effectLst>
                  <a:glow rad="876300">
                    <a:schemeClr val="bg1">
                      <a:alpha val="90000"/>
                    </a:schemeClr>
                  </a:glow>
                </a:effectLst>
                <a:latin typeface="Arial" panose="020B0604020202020204" pitchFamily="34" charset="0"/>
              </a:rPr>
              <a:t>Navigating School Safety with </a:t>
            </a:r>
          </a:p>
          <a:p>
            <a:pPr algn="ctr"/>
            <a:r>
              <a:rPr lang="en-US" sz="6000" b="1" i="0" u="none" strike="noStrike" baseline="30000" dirty="0">
                <a:solidFill>
                  <a:srgbClr val="004560"/>
                </a:solidFill>
                <a:effectLst>
                  <a:glow rad="876300">
                    <a:schemeClr val="bg1">
                      <a:alpha val="90000"/>
                    </a:schemeClr>
                  </a:glow>
                </a:effectLst>
                <a:latin typeface="Arial" panose="020B0604020202020204" pitchFamily="34" charset="0"/>
              </a:rPr>
              <a:t>Neurodivergent Students</a:t>
            </a:r>
          </a:p>
        </p:txBody>
      </p:sp>
    </p:spTree>
    <p:extLst>
      <p:ext uri="{BB962C8B-B14F-4D97-AF65-F5344CB8AC3E}">
        <p14:creationId xmlns:p14="http://schemas.microsoft.com/office/powerpoint/2010/main" val="776469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0AC198C-EA27-D4DB-C3E3-9A3B4D039D50}"/>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A61975C-1F05-A9DA-D5FB-9DB63BC33D56}"/>
              </a:ext>
            </a:extLst>
          </p:cNvPr>
          <p:cNvPicPr>
            <a:picLocks noChangeAspect="1"/>
          </p:cNvPicPr>
          <p:nvPr/>
        </p:nvPicPr>
        <p:blipFill>
          <a:blip r:embed="rId3"/>
          <a:stretch>
            <a:fillRect/>
          </a:stretch>
        </p:blipFill>
        <p:spPr>
          <a:xfrm>
            <a:off x="10017573" y="5478087"/>
            <a:ext cx="2013358" cy="1203104"/>
          </a:xfrm>
          <a:prstGeom prst="rect">
            <a:avLst/>
          </a:prstGeom>
          <a:effectLst>
            <a:softEdge rad="63500"/>
          </a:effectLst>
        </p:spPr>
      </p:pic>
      <p:sp>
        <p:nvSpPr>
          <p:cNvPr id="7" name="TextBox 6">
            <a:extLst>
              <a:ext uri="{FF2B5EF4-FFF2-40B4-BE49-F238E27FC236}">
                <a16:creationId xmlns:a16="http://schemas.microsoft.com/office/drawing/2014/main" id="{8E9A46A6-BD10-138A-79F3-76E721566052}"/>
              </a:ext>
            </a:extLst>
          </p:cNvPr>
          <p:cNvSpPr txBox="1"/>
          <p:nvPr/>
        </p:nvSpPr>
        <p:spPr>
          <a:xfrm>
            <a:off x="378224" y="2049196"/>
            <a:ext cx="11435552" cy="1938992"/>
          </a:xfrm>
          <a:prstGeom prst="rect">
            <a:avLst/>
          </a:prstGeom>
          <a:noFill/>
        </p:spPr>
        <p:txBody>
          <a:bodyPr wrap="square" rtlCol="0">
            <a:spAutoFit/>
          </a:bodyPr>
          <a:lstStyle/>
          <a:p>
            <a:r>
              <a:rPr lang="en-US" sz="2400" b="1" dirty="0"/>
              <a:t>Violence</a:t>
            </a:r>
          </a:p>
          <a:p>
            <a:r>
              <a:rPr lang="en-US" sz="2400" b="1" dirty="0"/>
              <a:t>3‑26(1) In this section, “violence” means the attempted, threatened or actual </a:t>
            </a:r>
          </a:p>
          <a:p>
            <a:r>
              <a:rPr lang="en-US" sz="2400" b="1" dirty="0"/>
              <a:t>conduct of a person that causes or is likely to cause injury, and includes any </a:t>
            </a:r>
          </a:p>
          <a:p>
            <a:r>
              <a:rPr lang="en-US" sz="2400" b="1" dirty="0"/>
              <a:t>threatening statement or behavior that gives a worker reasonable cause to believe </a:t>
            </a:r>
          </a:p>
          <a:p>
            <a:r>
              <a:rPr lang="en-US" sz="2400" b="1" dirty="0"/>
              <a:t>that the worker is at risk of injury.</a:t>
            </a:r>
          </a:p>
        </p:txBody>
      </p:sp>
    </p:spTree>
    <p:extLst>
      <p:ext uri="{BB962C8B-B14F-4D97-AF65-F5344CB8AC3E}">
        <p14:creationId xmlns:p14="http://schemas.microsoft.com/office/powerpoint/2010/main" val="3023780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C95642C-A1A6-AC66-CCB7-C0FF8106DAD5}"/>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5B317C8-A4CC-9A6C-3DD1-AEE95C901D46}"/>
              </a:ext>
            </a:extLst>
          </p:cNvPr>
          <p:cNvPicPr>
            <a:picLocks noChangeAspect="1"/>
          </p:cNvPicPr>
          <p:nvPr/>
        </p:nvPicPr>
        <p:blipFill>
          <a:blip r:embed="rId3"/>
          <a:stretch>
            <a:fillRect/>
          </a:stretch>
        </p:blipFill>
        <p:spPr>
          <a:xfrm>
            <a:off x="10017573" y="5478087"/>
            <a:ext cx="2013358" cy="1203104"/>
          </a:xfrm>
          <a:prstGeom prst="rect">
            <a:avLst/>
          </a:prstGeom>
          <a:effectLst>
            <a:softEdge rad="63500"/>
          </a:effectLst>
        </p:spPr>
      </p:pic>
      <p:sp>
        <p:nvSpPr>
          <p:cNvPr id="7" name="TextBox 6">
            <a:extLst>
              <a:ext uri="{FF2B5EF4-FFF2-40B4-BE49-F238E27FC236}">
                <a16:creationId xmlns:a16="http://schemas.microsoft.com/office/drawing/2014/main" id="{9619524C-2EA6-A281-D3AA-F43A0F16A3A9}"/>
              </a:ext>
            </a:extLst>
          </p:cNvPr>
          <p:cNvSpPr txBox="1"/>
          <p:nvPr/>
        </p:nvSpPr>
        <p:spPr>
          <a:xfrm>
            <a:off x="381310" y="1121989"/>
            <a:ext cx="6629402" cy="461665"/>
          </a:xfrm>
          <a:prstGeom prst="rect">
            <a:avLst/>
          </a:prstGeom>
          <a:noFill/>
        </p:spPr>
        <p:txBody>
          <a:bodyPr wrap="square" rtlCol="0">
            <a:spAutoFit/>
          </a:bodyPr>
          <a:lstStyle/>
          <a:p>
            <a:r>
              <a:rPr lang="en-US" sz="2400" b="1" dirty="0"/>
              <a:t>Workplace violence in Saskatchewan workplaces…</a:t>
            </a:r>
          </a:p>
        </p:txBody>
      </p:sp>
      <p:pic>
        <p:nvPicPr>
          <p:cNvPr id="2" name="Picture 1">
            <a:extLst>
              <a:ext uri="{FF2B5EF4-FFF2-40B4-BE49-F238E27FC236}">
                <a16:creationId xmlns:a16="http://schemas.microsoft.com/office/drawing/2014/main" id="{69D121C8-3362-975B-797B-1D1A50BA334A}"/>
              </a:ext>
            </a:extLst>
          </p:cNvPr>
          <p:cNvPicPr>
            <a:picLocks noChangeAspect="1"/>
          </p:cNvPicPr>
          <p:nvPr/>
        </p:nvPicPr>
        <p:blipFill>
          <a:blip r:embed="rId4"/>
          <a:stretch>
            <a:fillRect/>
          </a:stretch>
        </p:blipFill>
        <p:spPr>
          <a:xfrm>
            <a:off x="381310" y="2245247"/>
            <a:ext cx="7283108" cy="4406914"/>
          </a:xfrm>
          <a:prstGeom prst="rect">
            <a:avLst/>
          </a:prstGeom>
        </p:spPr>
      </p:pic>
      <p:pic>
        <p:nvPicPr>
          <p:cNvPr id="3" name="Picture 2">
            <a:extLst>
              <a:ext uri="{FF2B5EF4-FFF2-40B4-BE49-F238E27FC236}">
                <a16:creationId xmlns:a16="http://schemas.microsoft.com/office/drawing/2014/main" id="{726EDC39-599D-8F7D-22C0-5C9C1F2BE704}"/>
              </a:ext>
            </a:extLst>
          </p:cNvPr>
          <p:cNvPicPr>
            <a:picLocks noChangeAspect="1"/>
          </p:cNvPicPr>
          <p:nvPr/>
        </p:nvPicPr>
        <p:blipFill>
          <a:blip r:embed="rId5"/>
          <a:stretch>
            <a:fillRect/>
          </a:stretch>
        </p:blipFill>
        <p:spPr>
          <a:xfrm>
            <a:off x="7226101" y="205839"/>
            <a:ext cx="4584589" cy="2755631"/>
          </a:xfrm>
          <a:prstGeom prst="rect">
            <a:avLst/>
          </a:prstGeom>
        </p:spPr>
      </p:pic>
    </p:spTree>
    <p:extLst>
      <p:ext uri="{BB962C8B-B14F-4D97-AF65-F5344CB8AC3E}">
        <p14:creationId xmlns:p14="http://schemas.microsoft.com/office/powerpoint/2010/main" val="14264097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06379E5-6B54-8054-8AAB-85FD5565055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1325E2A-2662-29C6-B679-2BDE5F8730D5}"/>
              </a:ext>
            </a:extLst>
          </p:cNvPr>
          <p:cNvPicPr>
            <a:picLocks noChangeAspect="1"/>
          </p:cNvPicPr>
          <p:nvPr/>
        </p:nvPicPr>
        <p:blipFill>
          <a:blip r:embed="rId3"/>
          <a:stretch>
            <a:fillRect/>
          </a:stretch>
        </p:blipFill>
        <p:spPr>
          <a:xfrm>
            <a:off x="802696" y="769620"/>
            <a:ext cx="10586601" cy="5882541"/>
          </a:xfrm>
          <a:prstGeom prst="rect">
            <a:avLst/>
          </a:prstGeom>
        </p:spPr>
      </p:pic>
      <p:sp>
        <p:nvSpPr>
          <p:cNvPr id="7" name="TextBox 6">
            <a:extLst>
              <a:ext uri="{FF2B5EF4-FFF2-40B4-BE49-F238E27FC236}">
                <a16:creationId xmlns:a16="http://schemas.microsoft.com/office/drawing/2014/main" id="{4A5EB940-5D92-824F-97A6-76DCB68DCAEB}"/>
              </a:ext>
            </a:extLst>
          </p:cNvPr>
          <p:cNvSpPr txBox="1"/>
          <p:nvPr/>
        </p:nvSpPr>
        <p:spPr>
          <a:xfrm>
            <a:off x="1840524" y="205839"/>
            <a:ext cx="8226666" cy="461665"/>
          </a:xfrm>
          <a:prstGeom prst="rect">
            <a:avLst/>
          </a:prstGeom>
          <a:noFill/>
        </p:spPr>
        <p:txBody>
          <a:bodyPr wrap="square" rtlCol="0">
            <a:spAutoFit/>
          </a:bodyPr>
          <a:lstStyle/>
          <a:p>
            <a:r>
              <a:rPr lang="en-US" sz="2400" b="1" dirty="0"/>
              <a:t>How is workplace violence trending in Saskatchewan schools?</a:t>
            </a:r>
          </a:p>
        </p:txBody>
      </p:sp>
    </p:spTree>
    <p:extLst>
      <p:ext uri="{BB962C8B-B14F-4D97-AF65-F5344CB8AC3E}">
        <p14:creationId xmlns:p14="http://schemas.microsoft.com/office/powerpoint/2010/main" val="799162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BBD2BEF-ABCD-EBFD-E7DE-E0B994589BBE}"/>
            </a:ext>
          </a:extLst>
        </p:cNvPr>
        <p:cNvGrpSpPr/>
        <p:nvPr/>
      </p:nvGrpSpPr>
      <p:grpSpPr>
        <a:xfrm>
          <a:off x="0" y="0"/>
          <a:ext cx="0" cy="0"/>
          <a:chOff x="0" y="0"/>
          <a:chExt cx="0" cy="0"/>
        </a:xfrm>
      </p:grpSpPr>
      <p:grpSp>
        <p:nvGrpSpPr>
          <p:cNvPr id="12" name="Group 11">
            <a:extLst>
              <a:ext uri="{FF2B5EF4-FFF2-40B4-BE49-F238E27FC236}">
                <a16:creationId xmlns:a16="http://schemas.microsoft.com/office/drawing/2014/main" id="{952F02A3-8518-A966-CEC8-667A9ADB0D88}"/>
              </a:ext>
            </a:extLst>
          </p:cNvPr>
          <p:cNvGrpSpPr/>
          <p:nvPr/>
        </p:nvGrpSpPr>
        <p:grpSpPr>
          <a:xfrm>
            <a:off x="-1" y="2406649"/>
            <a:ext cx="5167314" cy="171450"/>
            <a:chOff x="-1" y="2406649"/>
            <a:chExt cx="5167314" cy="171450"/>
          </a:xfrm>
        </p:grpSpPr>
        <p:cxnSp>
          <p:nvCxnSpPr>
            <p:cNvPr id="8" name="Straight Connector 7">
              <a:extLst>
                <a:ext uri="{FF2B5EF4-FFF2-40B4-BE49-F238E27FC236}">
                  <a16:creationId xmlns:a16="http://schemas.microsoft.com/office/drawing/2014/main" id="{71506B45-42DC-1D17-F83D-961056A89D90}"/>
                </a:ext>
              </a:extLst>
            </p:cNvPr>
            <p:cNvCxnSpPr>
              <a:cxnSpLocks/>
            </p:cNvCxnSpPr>
            <p:nvPr/>
          </p:nvCxnSpPr>
          <p:spPr>
            <a:xfrm flipH="1">
              <a:off x="0" y="2406649"/>
              <a:ext cx="5167313" cy="0"/>
            </a:xfrm>
            <a:prstGeom prst="line">
              <a:avLst/>
            </a:prstGeom>
            <a:ln w="76200">
              <a:solidFill>
                <a:srgbClr val="B82025"/>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CF0107AB-B4B6-2D6C-5CAE-F942B97E4ACA}"/>
                </a:ext>
              </a:extLst>
            </p:cNvPr>
            <p:cNvCxnSpPr>
              <a:cxnSpLocks/>
            </p:cNvCxnSpPr>
            <p:nvPr/>
          </p:nvCxnSpPr>
          <p:spPr>
            <a:xfrm flipH="1">
              <a:off x="-1" y="2578099"/>
              <a:ext cx="1009651" cy="0"/>
            </a:xfrm>
            <a:prstGeom prst="line">
              <a:avLst/>
            </a:prstGeom>
            <a:ln w="76200">
              <a:solidFill>
                <a:schemeClr val="tx1"/>
              </a:solidFill>
            </a:ln>
          </p:spPr>
          <p:style>
            <a:lnRef idx="1">
              <a:schemeClr val="dk1"/>
            </a:lnRef>
            <a:fillRef idx="0">
              <a:schemeClr val="dk1"/>
            </a:fillRef>
            <a:effectRef idx="0">
              <a:schemeClr val="dk1"/>
            </a:effectRef>
            <a:fontRef idx="minor">
              <a:schemeClr val="tx1"/>
            </a:fontRef>
          </p:style>
        </p:cxnSp>
      </p:grpSp>
      <p:pic>
        <p:nvPicPr>
          <p:cNvPr id="3" name="Picture 2">
            <a:extLst>
              <a:ext uri="{FF2B5EF4-FFF2-40B4-BE49-F238E27FC236}">
                <a16:creationId xmlns:a16="http://schemas.microsoft.com/office/drawing/2014/main" id="{F91E2549-0269-B8ED-17CA-8D49DD6BF8AE}"/>
              </a:ext>
            </a:extLst>
          </p:cNvPr>
          <p:cNvPicPr>
            <a:picLocks noChangeAspect="1"/>
          </p:cNvPicPr>
          <p:nvPr/>
        </p:nvPicPr>
        <p:blipFill>
          <a:blip r:embed="rId3"/>
          <a:stretch>
            <a:fillRect/>
          </a:stretch>
        </p:blipFill>
        <p:spPr>
          <a:xfrm>
            <a:off x="10017573" y="5478087"/>
            <a:ext cx="2013358" cy="1203104"/>
          </a:xfrm>
          <a:prstGeom prst="rect">
            <a:avLst/>
          </a:prstGeom>
          <a:effectLst>
            <a:softEdge rad="63500"/>
          </a:effectLst>
        </p:spPr>
      </p:pic>
      <p:sp>
        <p:nvSpPr>
          <p:cNvPr id="5" name="TextBox 4">
            <a:extLst>
              <a:ext uri="{FF2B5EF4-FFF2-40B4-BE49-F238E27FC236}">
                <a16:creationId xmlns:a16="http://schemas.microsoft.com/office/drawing/2014/main" id="{8F90865F-E74A-51DE-140F-4F7D45E78F54}"/>
              </a:ext>
            </a:extLst>
          </p:cNvPr>
          <p:cNvSpPr txBox="1"/>
          <p:nvPr/>
        </p:nvSpPr>
        <p:spPr>
          <a:xfrm>
            <a:off x="504824" y="346319"/>
            <a:ext cx="9413631" cy="1569660"/>
          </a:xfrm>
          <a:prstGeom prst="rect">
            <a:avLst/>
          </a:prstGeom>
          <a:noFill/>
        </p:spPr>
        <p:txBody>
          <a:bodyPr wrap="square" rtlCol="0">
            <a:spAutoFit/>
          </a:bodyPr>
          <a:lstStyle/>
          <a:p>
            <a:r>
              <a:rPr lang="en-US" sz="4800" b="1" dirty="0"/>
              <a:t>Defining “Responsive Behaviors” in the School Setting</a:t>
            </a:r>
          </a:p>
        </p:txBody>
      </p:sp>
      <p:sp>
        <p:nvSpPr>
          <p:cNvPr id="6" name="TextBox 5">
            <a:extLst>
              <a:ext uri="{FF2B5EF4-FFF2-40B4-BE49-F238E27FC236}">
                <a16:creationId xmlns:a16="http://schemas.microsoft.com/office/drawing/2014/main" id="{A9070401-BADE-5136-4A98-76005BEABFC3}"/>
              </a:ext>
            </a:extLst>
          </p:cNvPr>
          <p:cNvSpPr txBox="1"/>
          <p:nvPr/>
        </p:nvSpPr>
        <p:spPr>
          <a:xfrm>
            <a:off x="504824" y="3071446"/>
            <a:ext cx="9566031" cy="3323987"/>
          </a:xfrm>
          <a:prstGeom prst="rect">
            <a:avLst/>
          </a:prstGeom>
          <a:noFill/>
        </p:spPr>
        <p:txBody>
          <a:bodyPr wrap="square" rtlCol="0">
            <a:spAutoFit/>
          </a:bodyPr>
          <a:lstStyle/>
          <a:p>
            <a:pPr marL="285750" indent="-285750">
              <a:buFont typeface="Arial" panose="020B0604020202020204" pitchFamily="34" charset="0"/>
              <a:buChar char="•"/>
            </a:pPr>
            <a:r>
              <a:rPr lang="en-US" sz="2400" dirty="0"/>
              <a:t>Behaviors that arise from unmet needs, emotional dysregulation or neurological differences. For example, Autism Spectrum Disorder (ASD), Attention-Deficit/Hyperactivity Disorder (ADHD), Dyslexia, Dyspraxia, Dyscalculia, Tourette Syndrome, and Obsessive-Compulsive Disorder (OCD) .</a:t>
            </a:r>
          </a:p>
          <a:p>
            <a:pPr marL="285750" indent="-285750">
              <a:buFont typeface="Arial" panose="020B0604020202020204" pitchFamily="34" charset="0"/>
              <a:buChar char="•"/>
            </a:pPr>
            <a:r>
              <a:rPr lang="en-US" sz="2400" dirty="0"/>
              <a:t>These behaviors can often disrupt learning and place the student or others at risk of harm.</a:t>
            </a:r>
          </a:p>
          <a:p>
            <a:pPr marL="285750" indent="-285750">
              <a:buFont typeface="Arial" panose="020B0604020202020204" pitchFamily="34" charset="0"/>
              <a:buChar char="•"/>
            </a:pPr>
            <a:endParaRPr lang="en-US" sz="2400" dirty="0"/>
          </a:p>
          <a:p>
            <a:r>
              <a:rPr lang="en-US" b="1" i="1" dirty="0"/>
              <a:t>* SK OHS legislation does not distinguish responsive behaviors from intentional acts of violence.</a:t>
            </a:r>
          </a:p>
        </p:txBody>
      </p:sp>
    </p:spTree>
    <p:extLst>
      <p:ext uri="{BB962C8B-B14F-4D97-AF65-F5344CB8AC3E}">
        <p14:creationId xmlns:p14="http://schemas.microsoft.com/office/powerpoint/2010/main" val="37138685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27436A2-5B9D-4903-4346-BA91DFA4ACDE}"/>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E4AEDA80-FBCF-7553-88D6-E75359B937F1}"/>
              </a:ext>
            </a:extLst>
          </p:cNvPr>
          <p:cNvPicPr>
            <a:picLocks noChangeAspect="1"/>
          </p:cNvPicPr>
          <p:nvPr/>
        </p:nvPicPr>
        <p:blipFill>
          <a:blip r:embed="rId3"/>
          <a:stretch>
            <a:fillRect/>
          </a:stretch>
        </p:blipFill>
        <p:spPr>
          <a:xfrm>
            <a:off x="10009260" y="91440"/>
            <a:ext cx="2013358" cy="1203104"/>
          </a:xfrm>
          <a:prstGeom prst="rect">
            <a:avLst/>
          </a:prstGeom>
          <a:effectLst>
            <a:softEdge rad="63500"/>
          </a:effectLst>
        </p:spPr>
      </p:pic>
      <p:sp>
        <p:nvSpPr>
          <p:cNvPr id="7" name="TextBox 6">
            <a:extLst>
              <a:ext uri="{FF2B5EF4-FFF2-40B4-BE49-F238E27FC236}">
                <a16:creationId xmlns:a16="http://schemas.microsoft.com/office/drawing/2014/main" id="{42ED63AD-F288-469B-8300-7E26F20CAA09}"/>
              </a:ext>
            </a:extLst>
          </p:cNvPr>
          <p:cNvSpPr txBox="1"/>
          <p:nvPr/>
        </p:nvSpPr>
        <p:spPr>
          <a:xfrm>
            <a:off x="328246" y="246184"/>
            <a:ext cx="9331569" cy="738664"/>
          </a:xfrm>
          <a:prstGeom prst="rect">
            <a:avLst/>
          </a:prstGeom>
          <a:noFill/>
        </p:spPr>
        <p:txBody>
          <a:bodyPr wrap="square" rtlCol="0">
            <a:spAutoFit/>
          </a:bodyPr>
          <a:lstStyle/>
          <a:p>
            <a:r>
              <a:rPr lang="en-US" sz="2400" b="1" dirty="0"/>
              <a:t>What controls exist to promote staff safety?</a:t>
            </a:r>
          </a:p>
          <a:p>
            <a:pPr marL="285750" indent="-285750">
              <a:buFont typeface="Arial" panose="020B0604020202020204" pitchFamily="34" charset="0"/>
              <a:buChar char="•"/>
            </a:pPr>
            <a:endParaRPr lang="en-US" dirty="0"/>
          </a:p>
        </p:txBody>
      </p:sp>
      <p:pic>
        <p:nvPicPr>
          <p:cNvPr id="8" name="Picture 7">
            <a:extLst>
              <a:ext uri="{FF2B5EF4-FFF2-40B4-BE49-F238E27FC236}">
                <a16:creationId xmlns:a16="http://schemas.microsoft.com/office/drawing/2014/main" id="{325E7118-9F7B-633B-526A-7526B46882EA}"/>
              </a:ext>
            </a:extLst>
          </p:cNvPr>
          <p:cNvPicPr>
            <a:picLocks noChangeAspect="1"/>
          </p:cNvPicPr>
          <p:nvPr/>
        </p:nvPicPr>
        <p:blipFill>
          <a:blip r:embed="rId4"/>
          <a:stretch>
            <a:fillRect/>
          </a:stretch>
        </p:blipFill>
        <p:spPr>
          <a:xfrm>
            <a:off x="1339994" y="892515"/>
            <a:ext cx="8319821" cy="5355885"/>
          </a:xfrm>
          <a:prstGeom prst="rect">
            <a:avLst/>
          </a:prstGeom>
        </p:spPr>
      </p:pic>
    </p:spTree>
    <p:extLst>
      <p:ext uri="{BB962C8B-B14F-4D97-AF65-F5344CB8AC3E}">
        <p14:creationId xmlns:p14="http://schemas.microsoft.com/office/powerpoint/2010/main" val="13151972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B9A3A2D-BD46-44A5-AB8E-D92E7FC4119B}"/>
              </a:ext>
            </a:extLst>
          </p:cNvPr>
          <p:cNvSpPr/>
          <p:nvPr/>
        </p:nvSpPr>
        <p:spPr>
          <a:xfrm>
            <a:off x="471222" y="176809"/>
            <a:ext cx="10968201" cy="6590971"/>
          </a:xfrm>
          <a:prstGeom prst="rect">
            <a:avLst/>
          </a:prstGeom>
        </p:spPr>
        <p:txBody>
          <a:bodyPr wrap="square">
            <a:spAutoFit/>
          </a:bodyPr>
          <a:lstStyle/>
          <a:p>
            <a:pPr>
              <a:lnSpc>
                <a:spcPct val="150000"/>
              </a:lnSpc>
              <a:defRPr/>
            </a:pPr>
            <a:r>
              <a:rPr lang="en-US" sz="2400" b="1" dirty="0">
                <a:latin typeface="Arial" panose="020B0604020202020204" pitchFamily="34" charset="0"/>
                <a:cs typeface="Arial" panose="020B0604020202020204" pitchFamily="34" charset="0"/>
              </a:rPr>
              <a:t>Elimination?</a:t>
            </a:r>
          </a:p>
          <a:p>
            <a:pPr marL="342900" indent="-342900">
              <a:lnSpc>
                <a:spcPct val="150000"/>
              </a:lnSpc>
              <a:buFont typeface="Arial" panose="020B0604020202020204" pitchFamily="34" charset="0"/>
              <a:buChar char="•"/>
              <a:defRPr/>
            </a:pPr>
            <a:r>
              <a:rPr lang="en-US" sz="2000" dirty="0">
                <a:latin typeface="Arial" panose="020B0604020202020204" pitchFamily="34" charset="0"/>
                <a:cs typeface="Arial" panose="020B0604020202020204" pitchFamily="34" charset="0"/>
              </a:rPr>
              <a:t>Under Section 178(4) of the </a:t>
            </a:r>
            <a:r>
              <a:rPr lang="en-US" sz="2000" i="1" dirty="0">
                <a:latin typeface="Arial" panose="020B0604020202020204" pitchFamily="34" charset="0"/>
                <a:cs typeface="Arial" panose="020B0604020202020204" pitchFamily="34" charset="0"/>
              </a:rPr>
              <a:t>Education Act, 1995</a:t>
            </a:r>
            <a:r>
              <a:rPr lang="en-US" sz="2000" dirty="0">
                <a:latin typeface="Arial" panose="020B0604020202020204" pitchFamily="34" charset="0"/>
                <a:cs typeface="Arial" panose="020B0604020202020204" pitchFamily="34" charset="0"/>
              </a:rPr>
              <a:t>, a student with intensive needs cannot be suspended or expelled if their behavior is considered part of their condition.</a:t>
            </a:r>
          </a:p>
          <a:p>
            <a:pPr marL="342900" indent="-342900">
              <a:lnSpc>
                <a:spcPct val="150000"/>
              </a:lnSpc>
              <a:buFont typeface="Arial" panose="020B0604020202020204" pitchFamily="34" charset="0"/>
              <a:buChar char="•"/>
              <a:defRPr/>
            </a:pPr>
            <a:r>
              <a:rPr lang="en-US" sz="2000" dirty="0">
                <a:latin typeface="Arial" panose="020B0604020202020204" pitchFamily="34" charset="0"/>
                <a:cs typeface="Arial" panose="020B0604020202020204" pitchFamily="34" charset="0"/>
              </a:rPr>
              <a:t>Principals can typically issue suspensions of three to ten days for "overt opposition" or "serious misconduct" that poses a risk to health or safety. However, schools tend to favor rehabilitative over punitive discipline.</a:t>
            </a:r>
          </a:p>
          <a:p>
            <a:pPr marL="342900" indent="-342900">
              <a:lnSpc>
                <a:spcPct val="150000"/>
              </a:lnSpc>
              <a:buFont typeface="Arial" panose="020B0604020202020204" pitchFamily="34" charset="0"/>
              <a:buChar char="•"/>
              <a:defRPr/>
            </a:pPr>
            <a:r>
              <a:rPr lang="en-US" sz="2000" dirty="0">
                <a:latin typeface="Arial" panose="020B0604020202020204" pitchFamily="34" charset="0"/>
                <a:cs typeface="Arial" panose="020B0604020202020204" pitchFamily="34" charset="0"/>
              </a:rPr>
              <a:t>Approximately 1 in 9 students with intensive support needs were excluded from school on a part-time or full-time basis in the 2024-25 school year.</a:t>
            </a:r>
          </a:p>
          <a:p>
            <a:pPr marL="800100" lvl="1" indent="-342900">
              <a:lnSpc>
                <a:spcPct val="150000"/>
              </a:lnSpc>
              <a:buFont typeface="Arial" panose="020B0604020202020204" pitchFamily="34" charset="0"/>
              <a:buChar char="•"/>
              <a:defRPr/>
            </a:pPr>
            <a:r>
              <a:rPr lang="en-US" sz="2000" dirty="0">
                <a:latin typeface="Arial" panose="020B0604020202020204" pitchFamily="34" charset="0"/>
                <a:cs typeface="Arial" panose="020B0604020202020204" pitchFamily="34" charset="0"/>
              </a:rPr>
              <a:t>Exclusions are primarily attributed to funding decisions, lack of staffing, behavioral support gaps, and barriers in accessible transportation.</a:t>
            </a:r>
          </a:p>
          <a:p>
            <a:pPr marL="342900" indent="-342900">
              <a:lnSpc>
                <a:spcPct val="150000"/>
              </a:lnSpc>
              <a:buFont typeface="Arial" panose="020B0604020202020204" pitchFamily="34" charset="0"/>
              <a:buChar char="•"/>
              <a:defRPr/>
            </a:pPr>
            <a:r>
              <a:rPr lang="en-US" sz="2000" dirty="0">
                <a:latin typeface="Arial" panose="020B0604020202020204" pitchFamily="34" charset="0"/>
                <a:cs typeface="Arial" panose="020B0604020202020204" pitchFamily="34" charset="0"/>
              </a:rPr>
              <a:t>Specialized Support Classrooms may be a solution to manage learning disruptions. However, these classrooms can also be viewed as a form of seclusion.</a:t>
            </a:r>
          </a:p>
          <a:p>
            <a:pPr marL="342900" indent="-342900">
              <a:lnSpc>
                <a:spcPct val="150000"/>
              </a:lnSpc>
              <a:buFont typeface="Arial" panose="020B0604020202020204" pitchFamily="34" charset="0"/>
              <a:buChar char="•"/>
              <a:defRPr/>
            </a:pPr>
            <a:endParaRPr lang="en-US" sz="2000" dirty="0">
              <a:latin typeface="Arial" panose="020B0604020202020204" pitchFamily="34" charset="0"/>
              <a:cs typeface="Arial" panose="020B0604020202020204" pitchFamily="34" charset="0"/>
            </a:endParaRPr>
          </a:p>
          <a:p>
            <a:pPr marL="342900" indent="-342900">
              <a:lnSpc>
                <a:spcPct val="150000"/>
              </a:lnSpc>
              <a:buFont typeface="Arial" panose="020B0604020202020204" pitchFamily="34" charset="0"/>
              <a:buChar char="•"/>
              <a:defRPr/>
            </a:pPr>
            <a:endParaRPr lang="en-US" sz="2000"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68DB7B01-CE04-D350-9F5F-A911DF3C081D}"/>
              </a:ext>
            </a:extLst>
          </p:cNvPr>
          <p:cNvPicPr>
            <a:picLocks noChangeAspect="1"/>
          </p:cNvPicPr>
          <p:nvPr/>
        </p:nvPicPr>
        <p:blipFill>
          <a:blip r:embed="rId3"/>
          <a:stretch>
            <a:fillRect/>
          </a:stretch>
        </p:blipFill>
        <p:spPr>
          <a:xfrm>
            <a:off x="10017573" y="5478087"/>
            <a:ext cx="2013358" cy="1203104"/>
          </a:xfrm>
          <a:prstGeom prst="rect">
            <a:avLst/>
          </a:prstGeom>
          <a:effectLst>
            <a:softEdge rad="63500"/>
          </a:effectLst>
        </p:spPr>
      </p:pic>
    </p:spTree>
    <p:extLst>
      <p:ext uri="{BB962C8B-B14F-4D97-AF65-F5344CB8AC3E}">
        <p14:creationId xmlns:p14="http://schemas.microsoft.com/office/powerpoint/2010/main" val="2014807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CE170-2A2E-E973-C6FD-DECC861B5ED2}"/>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BCC4169-0654-80CB-F0EC-7A01E68A00BB}"/>
              </a:ext>
            </a:extLst>
          </p:cNvPr>
          <p:cNvSpPr/>
          <p:nvPr/>
        </p:nvSpPr>
        <p:spPr>
          <a:xfrm>
            <a:off x="471222" y="176809"/>
            <a:ext cx="10968201" cy="6590971"/>
          </a:xfrm>
          <a:prstGeom prst="rect">
            <a:avLst/>
          </a:prstGeom>
        </p:spPr>
        <p:txBody>
          <a:bodyPr wrap="square">
            <a:spAutoFit/>
          </a:bodyPr>
          <a:lstStyle/>
          <a:p>
            <a:pPr>
              <a:lnSpc>
                <a:spcPct val="150000"/>
              </a:lnSpc>
              <a:defRPr/>
            </a:pPr>
            <a:r>
              <a:rPr lang="en-US" sz="2400" b="1" dirty="0">
                <a:latin typeface="Arial" panose="020B0604020202020204" pitchFamily="34" charset="0"/>
                <a:cs typeface="Arial" panose="020B0604020202020204" pitchFamily="34" charset="0"/>
              </a:rPr>
              <a:t>Engineering?</a:t>
            </a:r>
          </a:p>
          <a:p>
            <a:pPr marL="342900" indent="-342900">
              <a:lnSpc>
                <a:spcPct val="150000"/>
              </a:lnSpc>
              <a:buFont typeface="Arial" panose="020B0604020202020204" pitchFamily="34" charset="0"/>
              <a:buChar char="•"/>
              <a:defRPr/>
            </a:pPr>
            <a:r>
              <a:rPr lang="en-US" sz="2000" dirty="0">
                <a:latin typeface="Arial" panose="020B0604020202020204" pitchFamily="34" charset="0"/>
                <a:cs typeface="Arial" panose="020B0604020202020204" pitchFamily="34" charset="0"/>
              </a:rPr>
              <a:t>The classroom should encourage calmness.</a:t>
            </a:r>
          </a:p>
          <a:p>
            <a:pPr marL="800100" lvl="1" indent="-342900">
              <a:lnSpc>
                <a:spcPct val="150000"/>
              </a:lnSpc>
              <a:buFont typeface="Arial" panose="020B0604020202020204" pitchFamily="34" charset="0"/>
              <a:buChar char="•"/>
              <a:defRPr/>
            </a:pPr>
            <a:r>
              <a:rPr lang="en-US" sz="2000" dirty="0">
                <a:latin typeface="Arial" panose="020B0604020202020204" pitchFamily="34" charset="0"/>
                <a:cs typeface="Arial" panose="020B0604020202020204" pitchFamily="34" charset="0"/>
              </a:rPr>
              <a:t>Examine lighting, acoustics, barriers/zones, and clutter.</a:t>
            </a:r>
          </a:p>
          <a:p>
            <a:pPr marL="800100" lvl="1" indent="-342900">
              <a:lnSpc>
                <a:spcPct val="150000"/>
              </a:lnSpc>
              <a:buFont typeface="Arial" panose="020B0604020202020204" pitchFamily="34" charset="0"/>
              <a:buChar char="•"/>
              <a:defRPr/>
            </a:pPr>
            <a:r>
              <a:rPr lang="en-US" sz="2000" dirty="0">
                <a:latin typeface="Arial" panose="020B0604020202020204" pitchFamily="34" charset="0"/>
                <a:cs typeface="Arial" panose="020B0604020202020204" pitchFamily="34" charset="0"/>
              </a:rPr>
              <a:t>Sensory retreat areas or a Snoezelen room.</a:t>
            </a:r>
          </a:p>
          <a:p>
            <a:pPr marL="342900" indent="-342900">
              <a:lnSpc>
                <a:spcPct val="150000"/>
              </a:lnSpc>
              <a:buFont typeface="Arial" panose="020B0604020202020204" pitchFamily="34" charset="0"/>
              <a:buChar char="•"/>
              <a:defRPr/>
            </a:pPr>
            <a:r>
              <a:rPr lang="en-US" sz="2000" dirty="0">
                <a:latin typeface="Arial" panose="020B0604020202020204" pitchFamily="34" charset="0"/>
                <a:cs typeface="Arial" panose="020B0604020202020204" pitchFamily="34" charset="0"/>
              </a:rPr>
              <a:t>To minimize the impact of escalated behaviors one should consider:</a:t>
            </a:r>
          </a:p>
          <a:p>
            <a:pPr marL="800100" lvl="1" indent="-342900">
              <a:lnSpc>
                <a:spcPct val="150000"/>
              </a:lnSpc>
              <a:buFont typeface="Arial" panose="020B0604020202020204" pitchFamily="34" charset="0"/>
              <a:buChar char="•"/>
              <a:defRPr/>
            </a:pPr>
            <a:r>
              <a:rPr lang="en-US" sz="2000" dirty="0">
                <a:latin typeface="Arial" panose="020B0604020202020204" pitchFamily="34" charset="0"/>
                <a:cs typeface="Arial" panose="020B0604020202020204" pitchFamily="34" charset="0"/>
              </a:rPr>
              <a:t>Weighted or bolted furniture.</a:t>
            </a:r>
          </a:p>
          <a:p>
            <a:pPr marL="800100" lvl="1" indent="-342900">
              <a:lnSpc>
                <a:spcPct val="150000"/>
              </a:lnSpc>
              <a:buFont typeface="Arial" panose="020B0604020202020204" pitchFamily="34" charset="0"/>
              <a:buChar char="•"/>
              <a:defRPr/>
            </a:pPr>
            <a:r>
              <a:rPr lang="en-US" sz="2000" dirty="0">
                <a:latin typeface="Arial" panose="020B0604020202020204" pitchFamily="34" charset="0"/>
                <a:cs typeface="Arial" panose="020B0604020202020204" pitchFamily="34" charset="0"/>
              </a:rPr>
              <a:t>Safety glass or film to prevent shattering.</a:t>
            </a:r>
          </a:p>
          <a:p>
            <a:pPr marL="800100" lvl="1" indent="-342900">
              <a:lnSpc>
                <a:spcPct val="150000"/>
              </a:lnSpc>
              <a:buFont typeface="Arial" panose="020B0604020202020204" pitchFamily="34" charset="0"/>
              <a:buChar char="•"/>
              <a:defRPr/>
            </a:pPr>
            <a:r>
              <a:rPr lang="en-US" sz="2000" dirty="0">
                <a:latin typeface="Arial" panose="020B0604020202020204" pitchFamily="34" charset="0"/>
                <a:cs typeface="Arial" panose="020B0604020202020204" pitchFamily="34" charset="0"/>
              </a:rPr>
              <a:t>Corner guards on edges of furniture.</a:t>
            </a:r>
          </a:p>
          <a:p>
            <a:pPr marL="800100" lvl="1" indent="-342900">
              <a:lnSpc>
                <a:spcPct val="150000"/>
              </a:lnSpc>
              <a:buFont typeface="Arial" panose="020B0604020202020204" pitchFamily="34" charset="0"/>
              <a:buChar char="•"/>
              <a:defRPr/>
            </a:pPr>
            <a:r>
              <a:rPr lang="en-US" sz="2000" dirty="0">
                <a:latin typeface="Arial" panose="020B0604020202020204" pitchFamily="34" charset="0"/>
                <a:cs typeface="Arial" panose="020B0604020202020204" pitchFamily="34" charset="0"/>
              </a:rPr>
              <a:t>De-escalation rooms that provide a low-stimulation environment where a student can act out physically without harming themselves or others.</a:t>
            </a:r>
          </a:p>
          <a:p>
            <a:pPr marL="800100" lvl="1" indent="-342900">
              <a:lnSpc>
                <a:spcPct val="150000"/>
              </a:lnSpc>
              <a:buFont typeface="Arial" panose="020B0604020202020204" pitchFamily="34" charset="0"/>
              <a:buChar char="•"/>
              <a:defRPr/>
            </a:pPr>
            <a:r>
              <a:rPr lang="en-US" sz="2000" dirty="0">
                <a:latin typeface="Arial" panose="020B0604020202020204" pitchFamily="34" charset="0"/>
                <a:cs typeface="Arial" panose="020B0604020202020204" pitchFamily="34" charset="0"/>
              </a:rPr>
              <a:t>Time-delay or magnetic door locks.</a:t>
            </a:r>
          </a:p>
          <a:p>
            <a:pPr marL="800100" lvl="1" indent="-342900">
              <a:lnSpc>
                <a:spcPct val="150000"/>
              </a:lnSpc>
              <a:buFont typeface="Arial" panose="020B0604020202020204" pitchFamily="34" charset="0"/>
              <a:buChar char="•"/>
              <a:defRPr/>
            </a:pPr>
            <a:r>
              <a:rPr lang="en-US" sz="2000" dirty="0">
                <a:latin typeface="Arial" panose="020B0604020202020204" pitchFamily="34" charset="0"/>
                <a:cs typeface="Arial" panose="020B0604020202020204" pitchFamily="34" charset="0"/>
              </a:rPr>
              <a:t>Split-level doors.</a:t>
            </a:r>
          </a:p>
          <a:p>
            <a:pPr marL="342900" indent="-342900">
              <a:lnSpc>
                <a:spcPct val="150000"/>
              </a:lnSpc>
              <a:buFont typeface="Arial" panose="020B0604020202020204" pitchFamily="34" charset="0"/>
              <a:buChar char="•"/>
              <a:defRPr/>
            </a:pPr>
            <a:endParaRPr lang="en-US" sz="2000" dirty="0">
              <a:latin typeface="Arial" panose="020B0604020202020204" pitchFamily="34" charset="0"/>
              <a:cs typeface="Arial" panose="020B0604020202020204" pitchFamily="34" charset="0"/>
            </a:endParaRPr>
          </a:p>
          <a:p>
            <a:pPr marL="342900" indent="-342900">
              <a:lnSpc>
                <a:spcPct val="150000"/>
              </a:lnSpc>
              <a:buFont typeface="Arial" panose="020B0604020202020204" pitchFamily="34" charset="0"/>
              <a:buChar char="•"/>
              <a:defRPr/>
            </a:pPr>
            <a:endParaRPr lang="en-US" sz="2000"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AEEAE4BB-6E21-9E88-1B17-BCC85FDEBF9E}"/>
              </a:ext>
            </a:extLst>
          </p:cNvPr>
          <p:cNvPicPr>
            <a:picLocks noChangeAspect="1"/>
          </p:cNvPicPr>
          <p:nvPr/>
        </p:nvPicPr>
        <p:blipFill>
          <a:blip r:embed="rId3"/>
          <a:stretch>
            <a:fillRect/>
          </a:stretch>
        </p:blipFill>
        <p:spPr>
          <a:xfrm>
            <a:off x="10017573" y="5478087"/>
            <a:ext cx="2013358" cy="1203104"/>
          </a:xfrm>
          <a:prstGeom prst="rect">
            <a:avLst/>
          </a:prstGeom>
          <a:effectLst>
            <a:softEdge rad="63500"/>
          </a:effectLst>
        </p:spPr>
      </p:pic>
    </p:spTree>
    <p:extLst>
      <p:ext uri="{BB962C8B-B14F-4D97-AF65-F5344CB8AC3E}">
        <p14:creationId xmlns:p14="http://schemas.microsoft.com/office/powerpoint/2010/main" val="17274671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2DF0E-B39A-7799-D93E-D8E115D4EC9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8B874AC-1C2F-8F12-14CF-7FD8765108CC}"/>
              </a:ext>
            </a:extLst>
          </p:cNvPr>
          <p:cNvSpPr/>
          <p:nvPr/>
        </p:nvSpPr>
        <p:spPr>
          <a:xfrm>
            <a:off x="611899" y="569652"/>
            <a:ext cx="10968201" cy="4744312"/>
          </a:xfrm>
          <a:prstGeom prst="rect">
            <a:avLst/>
          </a:prstGeom>
        </p:spPr>
        <p:txBody>
          <a:bodyPr wrap="square">
            <a:spAutoFit/>
          </a:bodyPr>
          <a:lstStyle/>
          <a:p>
            <a:pPr>
              <a:lnSpc>
                <a:spcPct val="150000"/>
              </a:lnSpc>
              <a:defRPr/>
            </a:pPr>
            <a:r>
              <a:rPr lang="en-US" sz="2400" b="1" dirty="0">
                <a:latin typeface="Arial" panose="020B0604020202020204" pitchFamily="34" charset="0"/>
                <a:cs typeface="Arial" panose="020B0604020202020204" pitchFamily="34" charset="0"/>
              </a:rPr>
              <a:t>Administrative?</a:t>
            </a:r>
          </a:p>
          <a:p>
            <a:pPr marL="342900" indent="-342900">
              <a:lnSpc>
                <a:spcPct val="150000"/>
              </a:lnSpc>
              <a:buFont typeface="Arial" panose="020B0604020202020204" pitchFamily="34" charset="0"/>
              <a:buChar char="•"/>
              <a:defRPr/>
            </a:pPr>
            <a:r>
              <a:rPr lang="en-US" sz="2000" dirty="0">
                <a:latin typeface="Arial" panose="020B0604020202020204" pitchFamily="34" charset="0"/>
                <a:cs typeface="Arial" panose="020B0604020202020204" pitchFamily="34" charset="0"/>
              </a:rPr>
              <a:t>Inclusion and Intervention Plans.</a:t>
            </a:r>
          </a:p>
          <a:p>
            <a:pPr marL="342900" indent="-342900">
              <a:lnSpc>
                <a:spcPct val="150000"/>
              </a:lnSpc>
              <a:buFont typeface="Arial" panose="020B0604020202020204" pitchFamily="34" charset="0"/>
              <a:buChar char="•"/>
              <a:defRPr/>
            </a:pPr>
            <a:r>
              <a:rPr lang="en-US" sz="2000" dirty="0">
                <a:latin typeface="Arial" panose="020B0604020202020204" pitchFamily="34" charset="0"/>
                <a:cs typeface="Arial" panose="020B0604020202020204" pitchFamily="34" charset="0"/>
              </a:rPr>
              <a:t>Case conferences.</a:t>
            </a:r>
          </a:p>
          <a:p>
            <a:pPr marL="342900" indent="-342900">
              <a:lnSpc>
                <a:spcPct val="150000"/>
              </a:lnSpc>
              <a:buFont typeface="Arial" panose="020B0604020202020204" pitchFamily="34" charset="0"/>
              <a:buChar char="•"/>
              <a:defRPr/>
            </a:pPr>
            <a:r>
              <a:rPr lang="en-US" sz="2000" dirty="0">
                <a:latin typeface="Arial" panose="020B0604020202020204" pitchFamily="34" charset="0"/>
                <a:cs typeface="Arial" panose="020B0604020202020204" pitchFamily="34" charset="0"/>
              </a:rPr>
              <a:t>Staff rotation.</a:t>
            </a:r>
          </a:p>
          <a:p>
            <a:pPr marL="342900" indent="-342900">
              <a:lnSpc>
                <a:spcPct val="150000"/>
              </a:lnSpc>
              <a:buFont typeface="Arial" panose="020B0604020202020204" pitchFamily="34" charset="0"/>
              <a:buChar char="•"/>
              <a:defRPr/>
            </a:pPr>
            <a:r>
              <a:rPr lang="en-US" sz="2000" dirty="0">
                <a:latin typeface="Arial" panose="020B0604020202020204" pitchFamily="34" charset="0"/>
                <a:cs typeface="Arial" panose="020B0604020202020204" pitchFamily="34" charset="0"/>
              </a:rPr>
              <a:t>Emergency procedures. E.g., Classroom Evacuation Protocols.</a:t>
            </a:r>
          </a:p>
          <a:p>
            <a:pPr marL="342900" indent="-342900">
              <a:lnSpc>
                <a:spcPct val="150000"/>
              </a:lnSpc>
              <a:buFont typeface="Arial" panose="020B0604020202020204" pitchFamily="34" charset="0"/>
              <a:buChar char="•"/>
              <a:defRPr/>
            </a:pPr>
            <a:r>
              <a:rPr lang="en-US" sz="2000" dirty="0">
                <a:latin typeface="Arial" panose="020B0604020202020204" pitchFamily="34" charset="0"/>
                <a:cs typeface="Arial" panose="020B0604020202020204" pitchFamily="34" charset="0"/>
              </a:rPr>
              <a:t>Incident reporting.</a:t>
            </a:r>
          </a:p>
          <a:p>
            <a:pPr marL="342900" indent="-342900">
              <a:lnSpc>
                <a:spcPct val="150000"/>
              </a:lnSpc>
              <a:buFont typeface="Arial" panose="020B0604020202020204" pitchFamily="34" charset="0"/>
              <a:buChar char="•"/>
              <a:defRPr/>
            </a:pPr>
            <a:r>
              <a:rPr lang="en-US" sz="2000" dirty="0">
                <a:latin typeface="Arial" panose="020B0604020202020204" pitchFamily="34" charset="0"/>
                <a:cs typeface="Arial" panose="020B0604020202020204" pitchFamily="34" charset="0"/>
              </a:rPr>
              <a:t>Training:</a:t>
            </a:r>
          </a:p>
          <a:p>
            <a:pPr marL="800100" lvl="1" indent="-342900">
              <a:lnSpc>
                <a:spcPct val="150000"/>
              </a:lnSpc>
              <a:buFont typeface="Arial" panose="020B0604020202020204" pitchFamily="34" charset="0"/>
              <a:buChar char="•"/>
              <a:defRPr/>
            </a:pPr>
            <a:r>
              <a:rPr lang="en-US" sz="2000" dirty="0">
                <a:latin typeface="Arial" panose="020B0604020202020204" pitchFamily="34" charset="0"/>
                <a:cs typeface="Arial" panose="020B0604020202020204" pitchFamily="34" charset="0"/>
              </a:rPr>
              <a:t>Non-Violent Crisis Intervention (NVCI), Mental Health First Aid (MHFA), Professional Assault Response Training (PART), Therapeutic Crisis Intervention (TCI), Critical Incident Stress Management (CISM), or Children and Residential Experiences (CARE).</a:t>
            </a:r>
          </a:p>
        </p:txBody>
      </p:sp>
      <p:pic>
        <p:nvPicPr>
          <p:cNvPr id="2" name="Picture 1">
            <a:extLst>
              <a:ext uri="{FF2B5EF4-FFF2-40B4-BE49-F238E27FC236}">
                <a16:creationId xmlns:a16="http://schemas.microsoft.com/office/drawing/2014/main" id="{9CB60B63-673F-5753-09DE-C0EE6A7B7E51}"/>
              </a:ext>
            </a:extLst>
          </p:cNvPr>
          <p:cNvPicPr>
            <a:picLocks noChangeAspect="1"/>
          </p:cNvPicPr>
          <p:nvPr/>
        </p:nvPicPr>
        <p:blipFill>
          <a:blip r:embed="rId3"/>
          <a:stretch>
            <a:fillRect/>
          </a:stretch>
        </p:blipFill>
        <p:spPr>
          <a:xfrm>
            <a:off x="10017573" y="5478087"/>
            <a:ext cx="2013358" cy="1203104"/>
          </a:xfrm>
          <a:prstGeom prst="rect">
            <a:avLst/>
          </a:prstGeom>
          <a:effectLst>
            <a:softEdge rad="63500"/>
          </a:effectLst>
        </p:spPr>
      </p:pic>
    </p:spTree>
    <p:extLst>
      <p:ext uri="{BB962C8B-B14F-4D97-AF65-F5344CB8AC3E}">
        <p14:creationId xmlns:p14="http://schemas.microsoft.com/office/powerpoint/2010/main" val="1049578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B0E1D-0181-BF08-519B-31B57A095896}"/>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7A43033-1E28-04A5-CA77-E4FAF5719358}"/>
              </a:ext>
            </a:extLst>
          </p:cNvPr>
          <p:cNvSpPr/>
          <p:nvPr/>
        </p:nvSpPr>
        <p:spPr>
          <a:xfrm>
            <a:off x="611899" y="68079"/>
            <a:ext cx="10968201" cy="3128485"/>
          </a:xfrm>
          <a:prstGeom prst="rect">
            <a:avLst/>
          </a:prstGeom>
        </p:spPr>
        <p:txBody>
          <a:bodyPr wrap="square">
            <a:spAutoFit/>
          </a:bodyPr>
          <a:lstStyle/>
          <a:p>
            <a:pPr>
              <a:lnSpc>
                <a:spcPct val="150000"/>
              </a:lnSpc>
              <a:defRPr/>
            </a:pPr>
            <a:r>
              <a:rPr lang="en-US" sz="2400" b="1" dirty="0">
                <a:latin typeface="Arial" panose="020B0604020202020204" pitchFamily="34" charset="0"/>
                <a:cs typeface="Arial" panose="020B0604020202020204" pitchFamily="34" charset="0"/>
              </a:rPr>
              <a:t>Administrative?</a:t>
            </a:r>
          </a:p>
          <a:p>
            <a:pPr marL="342900" indent="-342900">
              <a:lnSpc>
                <a:spcPct val="150000"/>
              </a:lnSpc>
              <a:buFont typeface="Arial" panose="020B0604020202020204" pitchFamily="34" charset="0"/>
              <a:buChar char="•"/>
              <a:defRPr/>
            </a:pPr>
            <a:r>
              <a:rPr lang="en-US" dirty="0">
                <a:latin typeface="Arial" panose="020B0604020202020204" pitchFamily="34" charset="0"/>
                <a:cs typeface="Arial" panose="020B0604020202020204" pitchFamily="34" charset="0"/>
              </a:rPr>
              <a:t>Complete a Workplace Violence Risk Assessment.</a:t>
            </a:r>
          </a:p>
          <a:p>
            <a:pPr marL="342900" indent="-342900">
              <a:lnSpc>
                <a:spcPct val="150000"/>
              </a:lnSpc>
              <a:buFont typeface="Arial" panose="020B0604020202020204" pitchFamily="34" charset="0"/>
              <a:buChar char="•"/>
              <a:defRPr/>
            </a:pPr>
            <a:r>
              <a:rPr lang="en-US" dirty="0">
                <a:latin typeface="Arial" panose="020B0604020202020204" pitchFamily="34" charset="0"/>
                <a:cs typeface="Arial" panose="020B0604020202020204" pitchFamily="34" charset="0"/>
              </a:rPr>
              <a:t>Individual Student Risk Assessments.</a:t>
            </a:r>
          </a:p>
          <a:p>
            <a:pPr marL="342900" indent="-342900">
              <a:lnSpc>
                <a:spcPct val="150000"/>
              </a:lnSpc>
              <a:buFont typeface="Arial" panose="020B0604020202020204" pitchFamily="34" charset="0"/>
              <a:buChar char="•"/>
              <a:defRPr/>
            </a:pPr>
            <a:r>
              <a:rPr lang="en-US" dirty="0">
                <a:latin typeface="Arial" panose="020B0604020202020204" pitchFamily="34" charset="0"/>
                <a:cs typeface="Arial" panose="020B0604020202020204" pitchFamily="34" charset="0"/>
              </a:rPr>
              <a:t>In the moment risk assessments of self, student, and environment.</a:t>
            </a:r>
          </a:p>
          <a:p>
            <a:pPr marL="342900" indent="-342900">
              <a:lnSpc>
                <a:spcPct val="150000"/>
              </a:lnSpc>
              <a:buFont typeface="Arial" panose="020B0604020202020204" pitchFamily="34" charset="0"/>
              <a:buChar char="•"/>
              <a:defRPr/>
            </a:pPr>
            <a:r>
              <a:rPr lang="en-US" dirty="0">
                <a:latin typeface="Arial" panose="020B0604020202020204" pitchFamily="34" charset="0"/>
                <a:cs typeface="Arial" panose="020B0604020202020204" pitchFamily="34" charset="0"/>
              </a:rPr>
              <a:t>Generate Confidential Staff Safety Alerts.</a:t>
            </a:r>
          </a:p>
          <a:p>
            <a:pPr marL="342900" indent="-342900">
              <a:lnSpc>
                <a:spcPct val="150000"/>
              </a:lnSpc>
              <a:buFont typeface="Arial" panose="020B0604020202020204" pitchFamily="34" charset="0"/>
              <a:buChar char="•"/>
              <a:defRPr/>
            </a:pPr>
            <a:r>
              <a:rPr lang="en-US" dirty="0">
                <a:latin typeface="Arial" panose="020B0604020202020204" pitchFamily="34" charset="0"/>
                <a:cs typeface="Arial" panose="020B0604020202020204" pitchFamily="34" charset="0"/>
              </a:rPr>
              <a:t>Implement a Personal Safety Response System.</a:t>
            </a:r>
          </a:p>
          <a:p>
            <a:pPr marL="342900" indent="-342900">
              <a:lnSpc>
                <a:spcPct val="150000"/>
              </a:lnSpc>
              <a:buFont typeface="Arial" panose="020B0604020202020204" pitchFamily="34" charset="0"/>
              <a:buChar char="•"/>
              <a:defRPr/>
            </a:pPr>
            <a:endParaRPr lang="en-US" sz="2000"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1895EA88-5A18-0384-60BA-7F7CAF5A87B3}"/>
              </a:ext>
            </a:extLst>
          </p:cNvPr>
          <p:cNvPicPr>
            <a:picLocks noChangeAspect="1"/>
          </p:cNvPicPr>
          <p:nvPr/>
        </p:nvPicPr>
        <p:blipFill>
          <a:blip r:embed="rId3"/>
          <a:stretch>
            <a:fillRect/>
          </a:stretch>
        </p:blipFill>
        <p:spPr>
          <a:xfrm>
            <a:off x="10017573" y="5478087"/>
            <a:ext cx="2013358" cy="1203104"/>
          </a:xfrm>
          <a:prstGeom prst="rect">
            <a:avLst/>
          </a:prstGeom>
          <a:effectLst>
            <a:softEdge rad="63500"/>
          </a:effectLst>
        </p:spPr>
      </p:pic>
      <p:pic>
        <p:nvPicPr>
          <p:cNvPr id="4" name="Picture 3">
            <a:extLst>
              <a:ext uri="{FF2B5EF4-FFF2-40B4-BE49-F238E27FC236}">
                <a16:creationId xmlns:a16="http://schemas.microsoft.com/office/drawing/2014/main" id="{FF9FB70E-2407-2AD7-E44F-FE3DC47833C4}"/>
              </a:ext>
            </a:extLst>
          </p:cNvPr>
          <p:cNvPicPr>
            <a:picLocks noChangeAspect="1"/>
          </p:cNvPicPr>
          <p:nvPr/>
        </p:nvPicPr>
        <p:blipFill>
          <a:blip r:embed="rId4"/>
          <a:stretch>
            <a:fillRect/>
          </a:stretch>
        </p:blipFill>
        <p:spPr>
          <a:xfrm>
            <a:off x="8118722" y="660637"/>
            <a:ext cx="2905530" cy="1943371"/>
          </a:xfrm>
          <a:prstGeom prst="rect">
            <a:avLst/>
          </a:prstGeom>
        </p:spPr>
      </p:pic>
      <p:pic>
        <p:nvPicPr>
          <p:cNvPr id="9" name="Picture 8">
            <a:extLst>
              <a:ext uri="{FF2B5EF4-FFF2-40B4-BE49-F238E27FC236}">
                <a16:creationId xmlns:a16="http://schemas.microsoft.com/office/drawing/2014/main" id="{AAA9803D-D291-BF1C-348B-0EE4519CF958}"/>
              </a:ext>
            </a:extLst>
          </p:cNvPr>
          <p:cNvPicPr>
            <a:picLocks noChangeAspect="1"/>
          </p:cNvPicPr>
          <p:nvPr/>
        </p:nvPicPr>
        <p:blipFill>
          <a:blip r:embed="rId5"/>
          <a:stretch>
            <a:fillRect/>
          </a:stretch>
        </p:blipFill>
        <p:spPr>
          <a:xfrm>
            <a:off x="477590" y="2889378"/>
            <a:ext cx="9412797" cy="3616929"/>
          </a:xfrm>
          <a:prstGeom prst="rect">
            <a:avLst/>
          </a:prstGeom>
        </p:spPr>
      </p:pic>
    </p:spTree>
    <p:extLst>
      <p:ext uri="{BB962C8B-B14F-4D97-AF65-F5344CB8AC3E}">
        <p14:creationId xmlns:p14="http://schemas.microsoft.com/office/powerpoint/2010/main" val="2918194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2FBFB-6289-5026-F163-D69A6DF25961}"/>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EBBE0C40-582E-63EE-FDCF-065093B5CBD3}"/>
              </a:ext>
            </a:extLst>
          </p:cNvPr>
          <p:cNvSpPr/>
          <p:nvPr/>
        </p:nvSpPr>
        <p:spPr>
          <a:xfrm>
            <a:off x="991749" y="427340"/>
            <a:ext cx="10208501" cy="2897653"/>
          </a:xfrm>
          <a:prstGeom prst="rect">
            <a:avLst/>
          </a:prstGeom>
        </p:spPr>
        <p:txBody>
          <a:bodyPr wrap="square">
            <a:spAutoFit/>
          </a:bodyPr>
          <a:lstStyle/>
          <a:p>
            <a:pPr>
              <a:lnSpc>
                <a:spcPct val="150000"/>
              </a:lnSpc>
              <a:defRPr/>
            </a:pPr>
            <a:r>
              <a:rPr lang="en-US" sz="2400" b="1" dirty="0">
                <a:latin typeface="Arial" panose="020B0604020202020204" pitchFamily="34" charset="0"/>
                <a:cs typeface="Arial" panose="020B0604020202020204" pitchFamily="34" charset="0"/>
              </a:rPr>
              <a:t>Personal Protective Equipment (PPE)?</a:t>
            </a:r>
          </a:p>
          <a:p>
            <a:pPr marL="342900" indent="-342900">
              <a:lnSpc>
                <a:spcPct val="150000"/>
              </a:lnSpc>
              <a:buFont typeface="Arial" panose="020B0604020202020204" pitchFamily="34" charset="0"/>
              <a:buChar char="•"/>
              <a:defRPr/>
            </a:pPr>
            <a:r>
              <a:rPr lang="en-US" sz="2000" dirty="0">
                <a:latin typeface="Arial" panose="020B0604020202020204" pitchFamily="34" charset="0"/>
                <a:cs typeface="Arial" panose="020B0604020202020204" pitchFamily="34" charset="0"/>
              </a:rPr>
              <a:t>Kevlar sleeves, gloves or jackets/hoodies.</a:t>
            </a:r>
          </a:p>
          <a:p>
            <a:pPr marL="342900" indent="-342900">
              <a:lnSpc>
                <a:spcPct val="150000"/>
              </a:lnSpc>
              <a:buFont typeface="Arial" panose="020B0604020202020204" pitchFamily="34" charset="0"/>
              <a:buChar char="•"/>
              <a:defRPr/>
            </a:pPr>
            <a:r>
              <a:rPr lang="en-US" sz="2000" dirty="0">
                <a:latin typeface="Arial" panose="020B0604020202020204" pitchFamily="34" charset="0"/>
                <a:cs typeface="Arial" panose="020B0604020202020204" pitchFamily="34" charset="0"/>
              </a:rPr>
              <a:t>Spit shields and padded vests.</a:t>
            </a:r>
          </a:p>
          <a:p>
            <a:pPr marL="342900" indent="-342900">
              <a:lnSpc>
                <a:spcPct val="150000"/>
              </a:lnSpc>
              <a:buFont typeface="Arial" panose="020B0604020202020204" pitchFamily="34" charset="0"/>
              <a:buChar char="•"/>
              <a:defRPr/>
            </a:pPr>
            <a:endParaRPr lang="en-US" sz="2000" dirty="0">
              <a:latin typeface="Arial" panose="020B0604020202020204" pitchFamily="34" charset="0"/>
              <a:cs typeface="Arial" panose="020B0604020202020204" pitchFamily="34" charset="0"/>
            </a:endParaRPr>
          </a:p>
          <a:p>
            <a:pPr>
              <a:lnSpc>
                <a:spcPct val="150000"/>
              </a:lnSpc>
              <a:defRPr/>
            </a:pPr>
            <a:r>
              <a:rPr lang="en-US" sz="2000" dirty="0">
                <a:latin typeface="Arial" panose="020B0604020202020204" pitchFamily="34" charset="0"/>
                <a:cs typeface="Arial" panose="020B0604020202020204" pitchFamily="34" charset="0"/>
              </a:rPr>
              <a:t>Be aware… while PPE can protect staff from violence, it can also be seen as </a:t>
            </a:r>
            <a:r>
              <a:rPr lang="en-US" sz="2000" u="sng" dirty="0">
                <a:latin typeface="Arial" panose="020B0604020202020204" pitchFamily="34" charset="0"/>
                <a:cs typeface="Arial" panose="020B0604020202020204" pitchFamily="34" charset="0"/>
              </a:rPr>
              <a:t>undermining inclusion</a:t>
            </a:r>
            <a:r>
              <a:rPr lang="en-US" sz="2000" dirty="0">
                <a:latin typeface="Arial" panose="020B0604020202020204" pitchFamily="34" charset="0"/>
                <a:cs typeface="Arial" panose="020B0604020202020204" pitchFamily="34" charset="0"/>
              </a:rPr>
              <a:t>.</a:t>
            </a:r>
          </a:p>
        </p:txBody>
      </p:sp>
      <p:pic>
        <p:nvPicPr>
          <p:cNvPr id="2" name="Picture 1">
            <a:extLst>
              <a:ext uri="{FF2B5EF4-FFF2-40B4-BE49-F238E27FC236}">
                <a16:creationId xmlns:a16="http://schemas.microsoft.com/office/drawing/2014/main" id="{EAF46BEA-C14F-CE72-B191-211ABC3D1A02}"/>
              </a:ext>
            </a:extLst>
          </p:cNvPr>
          <p:cNvPicPr>
            <a:picLocks noChangeAspect="1"/>
          </p:cNvPicPr>
          <p:nvPr/>
        </p:nvPicPr>
        <p:blipFill>
          <a:blip r:embed="rId3"/>
          <a:stretch>
            <a:fillRect/>
          </a:stretch>
        </p:blipFill>
        <p:spPr>
          <a:xfrm>
            <a:off x="10017573" y="5478087"/>
            <a:ext cx="2013358" cy="1203104"/>
          </a:xfrm>
          <a:prstGeom prst="rect">
            <a:avLst/>
          </a:prstGeom>
          <a:effectLst>
            <a:softEdge rad="63500"/>
          </a:effectLst>
        </p:spPr>
      </p:pic>
      <p:pic>
        <p:nvPicPr>
          <p:cNvPr id="4" name="Picture 3">
            <a:extLst>
              <a:ext uri="{FF2B5EF4-FFF2-40B4-BE49-F238E27FC236}">
                <a16:creationId xmlns:a16="http://schemas.microsoft.com/office/drawing/2014/main" id="{66EBA4F7-1BC7-40CB-5290-A7A499E4A641}"/>
              </a:ext>
            </a:extLst>
          </p:cNvPr>
          <p:cNvPicPr>
            <a:picLocks noChangeAspect="1"/>
          </p:cNvPicPr>
          <p:nvPr/>
        </p:nvPicPr>
        <p:blipFill>
          <a:blip r:embed="rId4"/>
          <a:stretch>
            <a:fillRect/>
          </a:stretch>
        </p:blipFill>
        <p:spPr>
          <a:xfrm>
            <a:off x="3751872" y="3533006"/>
            <a:ext cx="4688255" cy="2897653"/>
          </a:xfrm>
          <a:prstGeom prst="rect">
            <a:avLst/>
          </a:prstGeom>
        </p:spPr>
      </p:pic>
    </p:spTree>
    <p:extLst>
      <p:ext uri="{BB962C8B-B14F-4D97-AF65-F5344CB8AC3E}">
        <p14:creationId xmlns:p14="http://schemas.microsoft.com/office/powerpoint/2010/main" val="12392474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AE7DD-521F-D454-F349-F2AF8DB164B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8302B41-3DAE-D2D0-6678-E63AEFF4EB56}"/>
              </a:ext>
            </a:extLst>
          </p:cNvPr>
          <p:cNvPicPr>
            <a:picLocks noChangeAspect="1"/>
          </p:cNvPicPr>
          <p:nvPr/>
        </p:nvPicPr>
        <p:blipFill>
          <a:blip r:embed="rId3"/>
          <a:stretch>
            <a:fillRect/>
          </a:stretch>
        </p:blipFill>
        <p:spPr>
          <a:xfrm>
            <a:off x="10017573" y="5478087"/>
            <a:ext cx="2013358" cy="1203104"/>
          </a:xfrm>
          <a:prstGeom prst="rect">
            <a:avLst/>
          </a:prstGeom>
          <a:effectLst>
            <a:softEdge rad="63500"/>
          </a:effectLst>
        </p:spPr>
      </p:pic>
      <p:sp>
        <p:nvSpPr>
          <p:cNvPr id="3" name="TextBox 2">
            <a:extLst>
              <a:ext uri="{FF2B5EF4-FFF2-40B4-BE49-F238E27FC236}">
                <a16:creationId xmlns:a16="http://schemas.microsoft.com/office/drawing/2014/main" id="{915D94F8-33EC-6D6A-EF5F-79D18B0BFB45}"/>
              </a:ext>
            </a:extLst>
          </p:cNvPr>
          <p:cNvSpPr txBox="1"/>
          <p:nvPr/>
        </p:nvSpPr>
        <p:spPr>
          <a:xfrm>
            <a:off x="562707" y="1195753"/>
            <a:ext cx="11066585" cy="3785652"/>
          </a:xfrm>
          <a:prstGeom prst="rect">
            <a:avLst/>
          </a:prstGeom>
          <a:noFill/>
        </p:spPr>
        <p:txBody>
          <a:bodyPr wrap="square" rtlCol="0">
            <a:spAutoFit/>
          </a:bodyPr>
          <a:lstStyle/>
          <a:p>
            <a:r>
              <a:rPr lang="en-US" sz="4800" b="1" dirty="0"/>
              <a:t>The truth is error is inevitable… and is driven by:</a:t>
            </a:r>
          </a:p>
          <a:p>
            <a:pPr marL="285750" indent="-285750">
              <a:buFont typeface="Arial" panose="020B0604020202020204" pitchFamily="34" charset="0"/>
              <a:buChar char="•"/>
            </a:pPr>
            <a:r>
              <a:rPr lang="en-US" sz="2400" dirty="0"/>
              <a:t>Fatigue and stress.</a:t>
            </a:r>
          </a:p>
          <a:p>
            <a:pPr marL="285750" indent="-285750">
              <a:buFont typeface="Arial" panose="020B0604020202020204" pitchFamily="34" charset="0"/>
              <a:buChar char="•"/>
            </a:pPr>
            <a:r>
              <a:rPr lang="en-US" sz="2400" dirty="0"/>
              <a:t>Psychological safety.</a:t>
            </a:r>
          </a:p>
          <a:p>
            <a:pPr marL="742950" lvl="1" indent="-285750">
              <a:buFont typeface="Arial" panose="020B0604020202020204" pitchFamily="34" charset="0"/>
              <a:buChar char="•"/>
            </a:pPr>
            <a:r>
              <a:rPr lang="en-US" sz="2400" dirty="0"/>
              <a:t>Culture drives behavior. </a:t>
            </a:r>
          </a:p>
          <a:p>
            <a:pPr marL="1200150" lvl="2" indent="-285750">
              <a:buFont typeface="Arial" panose="020B0604020202020204" pitchFamily="34" charset="0"/>
              <a:buChar char="•"/>
            </a:pPr>
            <a:r>
              <a:rPr lang="en-US" sz="2400" dirty="0"/>
              <a:t>Blame fixes nothing.</a:t>
            </a:r>
          </a:p>
          <a:p>
            <a:pPr marL="1200150" lvl="2" indent="-285750">
              <a:buFont typeface="Arial" panose="020B0604020202020204" pitchFamily="34" charset="0"/>
              <a:buChar char="•"/>
            </a:pPr>
            <a:r>
              <a:rPr lang="en-US" sz="2400" dirty="0"/>
              <a:t>Leadership response is critical.</a:t>
            </a:r>
          </a:p>
          <a:p>
            <a:pPr marL="1200150" lvl="2" indent="-285750">
              <a:buFont typeface="Arial" panose="020B0604020202020204" pitchFamily="34" charset="0"/>
              <a:buChar char="•"/>
            </a:pPr>
            <a:r>
              <a:rPr lang="en-US" sz="2400" dirty="0"/>
              <a:t>Learning is vital. </a:t>
            </a:r>
          </a:p>
        </p:txBody>
      </p:sp>
    </p:spTree>
    <p:extLst>
      <p:ext uri="{BB962C8B-B14F-4D97-AF65-F5344CB8AC3E}">
        <p14:creationId xmlns:p14="http://schemas.microsoft.com/office/powerpoint/2010/main" val="3912348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5819390-687E-54FD-E168-4B3130DEE6D8}"/>
            </a:ext>
          </a:extLst>
        </p:cNvPr>
        <p:cNvGrpSpPr/>
        <p:nvPr/>
      </p:nvGrpSpPr>
      <p:grpSpPr>
        <a:xfrm>
          <a:off x="0" y="0"/>
          <a:ext cx="0" cy="0"/>
          <a:chOff x="0" y="0"/>
          <a:chExt cx="0" cy="0"/>
        </a:xfrm>
      </p:grpSpPr>
      <p:grpSp>
        <p:nvGrpSpPr>
          <p:cNvPr id="12" name="Group 11">
            <a:extLst>
              <a:ext uri="{FF2B5EF4-FFF2-40B4-BE49-F238E27FC236}">
                <a16:creationId xmlns:a16="http://schemas.microsoft.com/office/drawing/2014/main" id="{90BFD842-5584-1636-5794-CBC64951FCBF}"/>
              </a:ext>
            </a:extLst>
          </p:cNvPr>
          <p:cNvGrpSpPr/>
          <p:nvPr/>
        </p:nvGrpSpPr>
        <p:grpSpPr>
          <a:xfrm>
            <a:off x="-1" y="2406649"/>
            <a:ext cx="5167314" cy="171450"/>
            <a:chOff x="-1" y="2406649"/>
            <a:chExt cx="5167314" cy="171450"/>
          </a:xfrm>
        </p:grpSpPr>
        <p:cxnSp>
          <p:nvCxnSpPr>
            <p:cNvPr id="8" name="Straight Connector 7">
              <a:extLst>
                <a:ext uri="{FF2B5EF4-FFF2-40B4-BE49-F238E27FC236}">
                  <a16:creationId xmlns:a16="http://schemas.microsoft.com/office/drawing/2014/main" id="{6C61978A-4987-796C-3EBA-518F9E9A8D22}"/>
                </a:ext>
              </a:extLst>
            </p:cNvPr>
            <p:cNvCxnSpPr>
              <a:cxnSpLocks/>
            </p:cNvCxnSpPr>
            <p:nvPr/>
          </p:nvCxnSpPr>
          <p:spPr>
            <a:xfrm flipH="1">
              <a:off x="0" y="2406649"/>
              <a:ext cx="5167313" cy="0"/>
            </a:xfrm>
            <a:prstGeom prst="line">
              <a:avLst/>
            </a:prstGeom>
            <a:ln w="76200">
              <a:solidFill>
                <a:srgbClr val="B82025"/>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928DE747-8C7F-105D-7B98-D6DFDD0B6905}"/>
                </a:ext>
              </a:extLst>
            </p:cNvPr>
            <p:cNvCxnSpPr>
              <a:cxnSpLocks/>
            </p:cNvCxnSpPr>
            <p:nvPr/>
          </p:nvCxnSpPr>
          <p:spPr>
            <a:xfrm flipH="1">
              <a:off x="-1" y="2578099"/>
              <a:ext cx="1009651" cy="0"/>
            </a:xfrm>
            <a:prstGeom prst="line">
              <a:avLst/>
            </a:prstGeom>
            <a:ln w="76200">
              <a:solidFill>
                <a:schemeClr val="tx1"/>
              </a:solidFill>
            </a:ln>
          </p:spPr>
          <p:style>
            <a:lnRef idx="1">
              <a:schemeClr val="dk1"/>
            </a:lnRef>
            <a:fillRef idx="0">
              <a:schemeClr val="dk1"/>
            </a:fillRef>
            <a:effectRef idx="0">
              <a:schemeClr val="dk1"/>
            </a:effectRef>
            <a:fontRef idx="minor">
              <a:schemeClr val="tx1"/>
            </a:fontRef>
          </p:style>
        </p:cxnSp>
      </p:grpSp>
      <p:pic>
        <p:nvPicPr>
          <p:cNvPr id="3" name="Picture 2">
            <a:extLst>
              <a:ext uri="{FF2B5EF4-FFF2-40B4-BE49-F238E27FC236}">
                <a16:creationId xmlns:a16="http://schemas.microsoft.com/office/drawing/2014/main" id="{A243DC99-BFFA-A007-00B3-E9967FDB5E39}"/>
              </a:ext>
            </a:extLst>
          </p:cNvPr>
          <p:cNvPicPr>
            <a:picLocks noChangeAspect="1"/>
          </p:cNvPicPr>
          <p:nvPr/>
        </p:nvPicPr>
        <p:blipFill>
          <a:blip r:embed="rId3"/>
          <a:stretch>
            <a:fillRect/>
          </a:stretch>
        </p:blipFill>
        <p:spPr>
          <a:xfrm>
            <a:off x="10017573" y="5478087"/>
            <a:ext cx="2013358" cy="1203104"/>
          </a:xfrm>
          <a:prstGeom prst="rect">
            <a:avLst/>
          </a:prstGeom>
          <a:effectLst>
            <a:softEdge rad="63500"/>
          </a:effectLst>
        </p:spPr>
      </p:pic>
      <p:sp>
        <p:nvSpPr>
          <p:cNvPr id="5" name="TextBox 4">
            <a:extLst>
              <a:ext uri="{FF2B5EF4-FFF2-40B4-BE49-F238E27FC236}">
                <a16:creationId xmlns:a16="http://schemas.microsoft.com/office/drawing/2014/main" id="{73B8B96B-D174-5191-619A-DEBB3F902C25}"/>
              </a:ext>
            </a:extLst>
          </p:cNvPr>
          <p:cNvSpPr txBox="1"/>
          <p:nvPr/>
        </p:nvSpPr>
        <p:spPr>
          <a:xfrm>
            <a:off x="504824" y="827756"/>
            <a:ext cx="9413631" cy="830997"/>
          </a:xfrm>
          <a:prstGeom prst="rect">
            <a:avLst/>
          </a:prstGeom>
          <a:noFill/>
        </p:spPr>
        <p:txBody>
          <a:bodyPr wrap="square" rtlCol="0">
            <a:spAutoFit/>
          </a:bodyPr>
          <a:lstStyle/>
          <a:p>
            <a:r>
              <a:rPr lang="en-US" sz="4800" b="1" dirty="0"/>
              <a:t>In Summary:</a:t>
            </a:r>
          </a:p>
        </p:txBody>
      </p:sp>
      <p:sp>
        <p:nvSpPr>
          <p:cNvPr id="6" name="TextBox 5">
            <a:extLst>
              <a:ext uri="{FF2B5EF4-FFF2-40B4-BE49-F238E27FC236}">
                <a16:creationId xmlns:a16="http://schemas.microsoft.com/office/drawing/2014/main" id="{49116775-5B7A-5F16-1B94-CCBE98B7C3B0}"/>
              </a:ext>
            </a:extLst>
          </p:cNvPr>
          <p:cNvSpPr txBox="1"/>
          <p:nvPr/>
        </p:nvSpPr>
        <p:spPr>
          <a:xfrm>
            <a:off x="504824" y="3071446"/>
            <a:ext cx="9566031" cy="2308324"/>
          </a:xfrm>
          <a:prstGeom prst="rect">
            <a:avLst/>
          </a:prstGeom>
          <a:noFill/>
        </p:spPr>
        <p:txBody>
          <a:bodyPr wrap="square" rtlCol="0">
            <a:spAutoFit/>
          </a:bodyPr>
          <a:lstStyle/>
          <a:p>
            <a:pPr marL="285750" indent="-285750">
              <a:buFont typeface="Arial" panose="020B0604020202020204" pitchFamily="34" charset="0"/>
              <a:buChar char="•"/>
            </a:pPr>
            <a:r>
              <a:rPr lang="en-US" sz="2400" dirty="0"/>
              <a:t>Behavior is a form of communication.</a:t>
            </a:r>
          </a:p>
          <a:p>
            <a:pPr marL="285750" indent="-285750">
              <a:buFont typeface="Arial" panose="020B0604020202020204" pitchFamily="34" charset="0"/>
              <a:buChar char="•"/>
            </a:pPr>
            <a:r>
              <a:rPr lang="en-US" sz="2400" dirty="0"/>
              <a:t>Responsive Behaviors are not personal or planned.</a:t>
            </a:r>
          </a:p>
          <a:p>
            <a:pPr marL="285750" indent="-285750">
              <a:buFont typeface="Arial" panose="020B0604020202020204" pitchFamily="34" charset="0"/>
              <a:buChar char="•"/>
            </a:pPr>
            <a:r>
              <a:rPr lang="en-US" sz="2400" dirty="0"/>
              <a:t>Calmness begets calmness.</a:t>
            </a:r>
          </a:p>
          <a:p>
            <a:pPr marL="285750" indent="-285750">
              <a:buFont typeface="Arial" panose="020B0604020202020204" pitchFamily="34" charset="0"/>
              <a:buChar char="•"/>
            </a:pPr>
            <a:r>
              <a:rPr lang="en-US" sz="2400" dirty="0"/>
              <a:t>Be supportive, rather than punitive.</a:t>
            </a:r>
          </a:p>
          <a:p>
            <a:pPr marL="285750" indent="-285750">
              <a:buFont typeface="Arial" panose="020B0604020202020204" pitchFamily="34" charset="0"/>
              <a:buChar char="•"/>
            </a:pPr>
            <a:r>
              <a:rPr lang="en-US" sz="2400" dirty="0"/>
              <a:t>Use space and time to regulate.</a:t>
            </a:r>
          </a:p>
          <a:p>
            <a:pPr marL="285750" indent="-285750">
              <a:buFont typeface="Arial" panose="020B0604020202020204" pitchFamily="34" charset="0"/>
              <a:buChar char="•"/>
            </a:pPr>
            <a:r>
              <a:rPr lang="en-US" sz="2400" dirty="0"/>
              <a:t>Continue to learn.</a:t>
            </a:r>
          </a:p>
        </p:txBody>
      </p:sp>
    </p:spTree>
    <p:extLst>
      <p:ext uri="{BB962C8B-B14F-4D97-AF65-F5344CB8AC3E}">
        <p14:creationId xmlns:p14="http://schemas.microsoft.com/office/powerpoint/2010/main" val="2305969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1F03339-AE46-2ECE-5EF8-037DB97096E1}"/>
            </a:ext>
          </a:extLst>
        </p:cNvPr>
        <p:cNvGrpSpPr/>
        <p:nvPr/>
      </p:nvGrpSpPr>
      <p:grpSpPr>
        <a:xfrm>
          <a:off x="0" y="0"/>
          <a:ext cx="0" cy="0"/>
          <a:chOff x="0" y="0"/>
          <a:chExt cx="0" cy="0"/>
        </a:xfrm>
      </p:grpSpPr>
      <p:grpSp>
        <p:nvGrpSpPr>
          <p:cNvPr id="12" name="Group 11">
            <a:extLst>
              <a:ext uri="{FF2B5EF4-FFF2-40B4-BE49-F238E27FC236}">
                <a16:creationId xmlns:a16="http://schemas.microsoft.com/office/drawing/2014/main" id="{08817A13-3167-113D-D45E-490086E52C2E}"/>
              </a:ext>
            </a:extLst>
          </p:cNvPr>
          <p:cNvGrpSpPr/>
          <p:nvPr/>
        </p:nvGrpSpPr>
        <p:grpSpPr>
          <a:xfrm>
            <a:off x="-1" y="2406649"/>
            <a:ext cx="5167314" cy="171450"/>
            <a:chOff x="-1" y="2406649"/>
            <a:chExt cx="5167314" cy="171450"/>
          </a:xfrm>
        </p:grpSpPr>
        <p:cxnSp>
          <p:nvCxnSpPr>
            <p:cNvPr id="8" name="Straight Connector 7">
              <a:extLst>
                <a:ext uri="{FF2B5EF4-FFF2-40B4-BE49-F238E27FC236}">
                  <a16:creationId xmlns:a16="http://schemas.microsoft.com/office/drawing/2014/main" id="{B279F004-1BC6-2B9E-41C0-F7AD813E4401}"/>
                </a:ext>
              </a:extLst>
            </p:cNvPr>
            <p:cNvCxnSpPr>
              <a:cxnSpLocks/>
            </p:cNvCxnSpPr>
            <p:nvPr/>
          </p:nvCxnSpPr>
          <p:spPr>
            <a:xfrm flipH="1">
              <a:off x="0" y="2406649"/>
              <a:ext cx="5167313" cy="0"/>
            </a:xfrm>
            <a:prstGeom prst="line">
              <a:avLst/>
            </a:prstGeom>
            <a:ln w="76200">
              <a:solidFill>
                <a:srgbClr val="B82025"/>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DADEEA35-2AAC-EA65-5634-1D8919296F07}"/>
                </a:ext>
              </a:extLst>
            </p:cNvPr>
            <p:cNvCxnSpPr>
              <a:cxnSpLocks/>
            </p:cNvCxnSpPr>
            <p:nvPr/>
          </p:nvCxnSpPr>
          <p:spPr>
            <a:xfrm flipH="1">
              <a:off x="-1" y="2578099"/>
              <a:ext cx="1009651" cy="0"/>
            </a:xfrm>
            <a:prstGeom prst="line">
              <a:avLst/>
            </a:prstGeom>
            <a:ln w="76200">
              <a:solidFill>
                <a:schemeClr val="tx1"/>
              </a:solidFill>
            </a:ln>
          </p:spPr>
          <p:style>
            <a:lnRef idx="1">
              <a:schemeClr val="dk1"/>
            </a:lnRef>
            <a:fillRef idx="0">
              <a:schemeClr val="dk1"/>
            </a:fillRef>
            <a:effectRef idx="0">
              <a:schemeClr val="dk1"/>
            </a:effectRef>
            <a:fontRef idx="minor">
              <a:schemeClr val="tx1"/>
            </a:fontRef>
          </p:style>
        </p:cxnSp>
      </p:grpSp>
      <p:pic>
        <p:nvPicPr>
          <p:cNvPr id="3" name="Picture 2">
            <a:extLst>
              <a:ext uri="{FF2B5EF4-FFF2-40B4-BE49-F238E27FC236}">
                <a16:creationId xmlns:a16="http://schemas.microsoft.com/office/drawing/2014/main" id="{46FB9C7C-473D-BCCD-7A09-08B5988413BB}"/>
              </a:ext>
            </a:extLst>
          </p:cNvPr>
          <p:cNvPicPr>
            <a:picLocks noChangeAspect="1"/>
          </p:cNvPicPr>
          <p:nvPr/>
        </p:nvPicPr>
        <p:blipFill>
          <a:blip r:embed="rId3"/>
          <a:stretch>
            <a:fillRect/>
          </a:stretch>
        </p:blipFill>
        <p:spPr>
          <a:xfrm>
            <a:off x="10017573" y="5478087"/>
            <a:ext cx="2013358" cy="1203104"/>
          </a:xfrm>
          <a:prstGeom prst="rect">
            <a:avLst/>
          </a:prstGeom>
          <a:effectLst>
            <a:softEdge rad="63500"/>
          </a:effectLst>
        </p:spPr>
      </p:pic>
      <p:sp>
        <p:nvSpPr>
          <p:cNvPr id="5" name="TextBox 4">
            <a:extLst>
              <a:ext uri="{FF2B5EF4-FFF2-40B4-BE49-F238E27FC236}">
                <a16:creationId xmlns:a16="http://schemas.microsoft.com/office/drawing/2014/main" id="{0F57F5F0-F10A-4626-D5AB-57E4AAD7BAC5}"/>
              </a:ext>
            </a:extLst>
          </p:cNvPr>
          <p:cNvSpPr txBox="1"/>
          <p:nvPr/>
        </p:nvSpPr>
        <p:spPr>
          <a:xfrm>
            <a:off x="504824" y="827756"/>
            <a:ext cx="9413631" cy="830997"/>
          </a:xfrm>
          <a:prstGeom prst="rect">
            <a:avLst/>
          </a:prstGeom>
          <a:noFill/>
        </p:spPr>
        <p:txBody>
          <a:bodyPr wrap="square" rtlCol="0">
            <a:spAutoFit/>
          </a:bodyPr>
          <a:lstStyle/>
          <a:p>
            <a:r>
              <a:rPr lang="en-US" sz="4800" b="1" dirty="0"/>
              <a:t>What’s next?</a:t>
            </a:r>
          </a:p>
        </p:txBody>
      </p:sp>
      <p:sp>
        <p:nvSpPr>
          <p:cNvPr id="6" name="TextBox 5">
            <a:extLst>
              <a:ext uri="{FF2B5EF4-FFF2-40B4-BE49-F238E27FC236}">
                <a16:creationId xmlns:a16="http://schemas.microsoft.com/office/drawing/2014/main" id="{B7AAF15C-95AC-B7D2-6395-7A62BB1AD6EF}"/>
              </a:ext>
            </a:extLst>
          </p:cNvPr>
          <p:cNvSpPr txBox="1"/>
          <p:nvPr/>
        </p:nvSpPr>
        <p:spPr>
          <a:xfrm>
            <a:off x="504824" y="3071446"/>
            <a:ext cx="9566031" cy="2677656"/>
          </a:xfrm>
          <a:prstGeom prst="rect">
            <a:avLst/>
          </a:prstGeom>
          <a:noFill/>
        </p:spPr>
        <p:txBody>
          <a:bodyPr wrap="square" rtlCol="0">
            <a:spAutoFit/>
          </a:bodyPr>
          <a:lstStyle/>
          <a:p>
            <a:pPr marL="285750" indent="-285750">
              <a:buFont typeface="Arial" panose="020B0604020202020204" pitchFamily="34" charset="0"/>
              <a:buChar char="•"/>
            </a:pPr>
            <a:r>
              <a:rPr lang="en-US" sz="2400" dirty="0"/>
              <a:t>Evolve the G12 Health &amp; Safety Network from quarterly emails to quarterly meetings.</a:t>
            </a:r>
          </a:p>
          <a:p>
            <a:pPr marL="742950" lvl="1" indent="-285750">
              <a:buFont typeface="Arial" panose="020B0604020202020204" pitchFamily="34" charset="0"/>
              <a:buChar char="•"/>
            </a:pPr>
            <a:r>
              <a:rPr lang="en-US" sz="2400" dirty="0"/>
              <a:t>Agenda would focus on:</a:t>
            </a:r>
          </a:p>
          <a:p>
            <a:pPr marL="1200150" lvl="2" indent="-285750">
              <a:buFont typeface="Arial" panose="020B0604020202020204" pitchFamily="34" charset="0"/>
              <a:buChar char="•"/>
            </a:pPr>
            <a:r>
              <a:rPr lang="en-US" sz="2400" dirty="0"/>
              <a:t>Review of serious incident investigations and corrective actions.</a:t>
            </a:r>
          </a:p>
          <a:p>
            <a:pPr marL="1200150" lvl="2" indent="-285750">
              <a:buFont typeface="Arial" panose="020B0604020202020204" pitchFamily="34" charset="0"/>
              <a:buChar char="•"/>
            </a:pPr>
            <a:r>
              <a:rPr lang="en-US" sz="2400" dirty="0"/>
              <a:t>Round table of current challenges and successes.</a:t>
            </a:r>
          </a:p>
          <a:p>
            <a:pPr marL="742950" lvl="1" indent="-285750">
              <a:buFont typeface="Arial" panose="020B0604020202020204" pitchFamily="34" charset="0"/>
              <a:buChar char="•"/>
            </a:pPr>
            <a:r>
              <a:rPr lang="en-US" sz="2400" dirty="0"/>
              <a:t>SK WCB Prevention Account Manager can assist with facilitation until Terms of Reference are created and a Chair is nominated.</a:t>
            </a:r>
          </a:p>
        </p:txBody>
      </p:sp>
    </p:spTree>
    <p:extLst>
      <p:ext uri="{BB962C8B-B14F-4D97-AF65-F5344CB8AC3E}">
        <p14:creationId xmlns:p14="http://schemas.microsoft.com/office/powerpoint/2010/main" val="42099830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DD391CB-2157-EEF1-03D7-F7417A62192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214E8F0-C1EE-E67A-A927-66E04090FC7D}"/>
              </a:ext>
            </a:extLst>
          </p:cNvPr>
          <p:cNvSpPr txBox="1"/>
          <p:nvPr/>
        </p:nvSpPr>
        <p:spPr>
          <a:xfrm>
            <a:off x="692149" y="835810"/>
            <a:ext cx="5608639" cy="1323439"/>
          </a:xfrm>
          <a:prstGeom prst="rect">
            <a:avLst/>
          </a:prstGeom>
          <a:noFill/>
        </p:spPr>
        <p:txBody>
          <a:bodyPr wrap="square" rtlCol="0">
            <a:spAutoFit/>
          </a:bodyPr>
          <a:lstStyle/>
          <a:p>
            <a:r>
              <a:rPr lang="en-US" sz="6000" b="1" i="0" u="none" strike="noStrike" baseline="30000" dirty="0">
                <a:solidFill>
                  <a:srgbClr val="004560"/>
                </a:solidFill>
                <a:effectLst/>
                <a:latin typeface="Arial" panose="020B0604020202020204" pitchFamily="34" charset="0"/>
              </a:rPr>
              <a:t>We value your feedback!</a:t>
            </a:r>
          </a:p>
        </p:txBody>
      </p:sp>
      <p:sp>
        <p:nvSpPr>
          <p:cNvPr id="4" name="Rectangle 3">
            <a:extLst>
              <a:ext uri="{FF2B5EF4-FFF2-40B4-BE49-F238E27FC236}">
                <a16:creationId xmlns:a16="http://schemas.microsoft.com/office/drawing/2014/main" id="{89E0C467-3CC1-B7E9-4E09-DAB1A418D46C}"/>
              </a:ext>
            </a:extLst>
          </p:cNvPr>
          <p:cNvSpPr/>
          <p:nvPr/>
        </p:nvSpPr>
        <p:spPr>
          <a:xfrm>
            <a:off x="692148" y="2875332"/>
            <a:ext cx="5608639" cy="1604991"/>
          </a:xfrm>
          <a:prstGeom prst="rect">
            <a:avLst/>
          </a:prstGeom>
        </p:spPr>
        <p:txBody>
          <a:bodyPr wrap="square">
            <a:spAutoFit/>
          </a:bodyPr>
          <a:lstStyle/>
          <a:p>
            <a:pPr>
              <a:defRPr/>
            </a:pPr>
            <a:r>
              <a:rPr lang="en-US" sz="2400" b="1" dirty="0">
                <a:solidFill>
                  <a:srgbClr val="C00000"/>
                </a:solidFill>
                <a:latin typeface="Arial" panose="020B0604020202020204" pitchFamily="34" charset="0"/>
                <a:cs typeface="Arial" panose="020B0604020202020204" pitchFamily="34" charset="0"/>
              </a:rPr>
              <a:t>Please use this QR code to provide us with your feedback on today’s presentation.</a:t>
            </a:r>
          </a:p>
          <a:p>
            <a:pPr>
              <a:lnSpc>
                <a:spcPct val="150000"/>
              </a:lnSpc>
              <a:defRPr/>
            </a:pPr>
            <a:endParaRPr lang="en-US" sz="2000" dirty="0">
              <a:latin typeface="Arial" panose="020B0604020202020204" pitchFamily="34" charset="0"/>
              <a:cs typeface="Arial" panose="020B0604020202020204" pitchFamily="34" charset="0"/>
            </a:endParaRPr>
          </a:p>
        </p:txBody>
      </p:sp>
      <p:grpSp>
        <p:nvGrpSpPr>
          <p:cNvPr id="12" name="Group 11">
            <a:extLst>
              <a:ext uri="{FF2B5EF4-FFF2-40B4-BE49-F238E27FC236}">
                <a16:creationId xmlns:a16="http://schemas.microsoft.com/office/drawing/2014/main" id="{9333B2C4-B39E-CE27-3D82-7689E06D2136}"/>
              </a:ext>
            </a:extLst>
          </p:cNvPr>
          <p:cNvGrpSpPr/>
          <p:nvPr/>
        </p:nvGrpSpPr>
        <p:grpSpPr>
          <a:xfrm>
            <a:off x="-1" y="2406649"/>
            <a:ext cx="5167314" cy="171450"/>
            <a:chOff x="-1" y="2406649"/>
            <a:chExt cx="5167314" cy="171450"/>
          </a:xfrm>
        </p:grpSpPr>
        <p:cxnSp>
          <p:nvCxnSpPr>
            <p:cNvPr id="8" name="Straight Connector 7">
              <a:extLst>
                <a:ext uri="{FF2B5EF4-FFF2-40B4-BE49-F238E27FC236}">
                  <a16:creationId xmlns:a16="http://schemas.microsoft.com/office/drawing/2014/main" id="{C8705268-B7E2-4F96-3DBF-2F98D49708CD}"/>
                </a:ext>
              </a:extLst>
            </p:cNvPr>
            <p:cNvCxnSpPr>
              <a:cxnSpLocks/>
            </p:cNvCxnSpPr>
            <p:nvPr/>
          </p:nvCxnSpPr>
          <p:spPr>
            <a:xfrm flipH="1">
              <a:off x="0" y="2406649"/>
              <a:ext cx="5167313" cy="0"/>
            </a:xfrm>
            <a:prstGeom prst="line">
              <a:avLst/>
            </a:prstGeom>
            <a:ln w="76200">
              <a:solidFill>
                <a:srgbClr val="B82025"/>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33B3DF86-67BC-7F13-24F2-5BCC3B7E95CE}"/>
                </a:ext>
              </a:extLst>
            </p:cNvPr>
            <p:cNvCxnSpPr>
              <a:cxnSpLocks/>
            </p:cNvCxnSpPr>
            <p:nvPr/>
          </p:nvCxnSpPr>
          <p:spPr>
            <a:xfrm flipH="1">
              <a:off x="-1" y="2578099"/>
              <a:ext cx="1009651" cy="0"/>
            </a:xfrm>
            <a:prstGeom prst="line">
              <a:avLst/>
            </a:prstGeom>
            <a:ln w="76200">
              <a:solidFill>
                <a:schemeClr val="tx1"/>
              </a:solidFill>
            </a:ln>
          </p:spPr>
          <p:style>
            <a:lnRef idx="1">
              <a:schemeClr val="dk1"/>
            </a:lnRef>
            <a:fillRef idx="0">
              <a:schemeClr val="dk1"/>
            </a:fillRef>
            <a:effectRef idx="0">
              <a:schemeClr val="dk1"/>
            </a:effectRef>
            <a:fontRef idx="minor">
              <a:schemeClr val="tx1"/>
            </a:fontRef>
          </p:style>
        </p:cxnSp>
      </p:grpSp>
      <p:pic>
        <p:nvPicPr>
          <p:cNvPr id="3" name="Picture 2">
            <a:extLst>
              <a:ext uri="{FF2B5EF4-FFF2-40B4-BE49-F238E27FC236}">
                <a16:creationId xmlns:a16="http://schemas.microsoft.com/office/drawing/2014/main" id="{05EE7412-21F5-ACF6-2C84-E6990416E6BF}"/>
              </a:ext>
            </a:extLst>
          </p:cNvPr>
          <p:cNvPicPr>
            <a:picLocks noChangeAspect="1"/>
          </p:cNvPicPr>
          <p:nvPr/>
        </p:nvPicPr>
        <p:blipFill>
          <a:blip r:embed="rId3"/>
          <a:stretch>
            <a:fillRect/>
          </a:stretch>
        </p:blipFill>
        <p:spPr>
          <a:xfrm>
            <a:off x="10017573" y="5478087"/>
            <a:ext cx="2013358" cy="1203104"/>
          </a:xfrm>
          <a:prstGeom prst="rect">
            <a:avLst/>
          </a:prstGeom>
          <a:effectLst>
            <a:softEdge rad="63500"/>
          </a:effectLst>
        </p:spPr>
      </p:pic>
      <p:pic>
        <p:nvPicPr>
          <p:cNvPr id="1026" name="Picture 2">
            <a:extLst>
              <a:ext uri="{FF2B5EF4-FFF2-40B4-BE49-F238E27FC236}">
                <a16:creationId xmlns:a16="http://schemas.microsoft.com/office/drawing/2014/main" id="{36F7D365-886A-2BAA-4A12-8AC7D16686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9504" y="824062"/>
            <a:ext cx="3654284" cy="3835604"/>
          </a:xfrm>
          <a:prstGeom prst="rect">
            <a:avLst/>
          </a:prstGeom>
          <a:noFill/>
          <a:ln w="50800">
            <a:solidFill>
              <a:srgbClr val="C00000"/>
            </a:solidFill>
          </a:ln>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2619225-D462-C812-62FB-F5C1C2312812}"/>
              </a:ext>
            </a:extLst>
          </p:cNvPr>
          <p:cNvSpPr txBox="1"/>
          <p:nvPr/>
        </p:nvSpPr>
        <p:spPr>
          <a:xfrm>
            <a:off x="161069" y="5375749"/>
            <a:ext cx="10429346" cy="1015663"/>
          </a:xfrm>
          <a:prstGeom prst="rect">
            <a:avLst/>
          </a:prstGeom>
          <a:noFill/>
        </p:spPr>
        <p:txBody>
          <a:bodyPr wrap="square">
            <a:spAutoFit/>
          </a:bodyPr>
          <a:lstStyle/>
          <a:p>
            <a:pPr algn="l" rtl="0" fontAlgn="base">
              <a:spcAft>
                <a:spcPts val="800"/>
              </a:spcAft>
            </a:pPr>
            <a:r>
              <a:rPr lang="en-US" sz="2000" b="0" i="0" dirty="0">
                <a:solidFill>
                  <a:srgbClr val="000000"/>
                </a:solidFill>
                <a:effectLst/>
                <a:latin typeface="Aptos" panose="020B0004020202020204" pitchFamily="34" charset="0"/>
              </a:rPr>
              <a:t>Your feedback is submitted anonymously and is designed to provide information to assist WorkSafe Saskatchewan in improving our presentations and enhancing the customer experience. </a:t>
            </a:r>
            <a:endParaRPr lang="en-US" sz="2000" b="0" i="0" dirty="0">
              <a:solidFill>
                <a:srgbClr val="000000"/>
              </a:solidFill>
              <a:effectLst/>
              <a:latin typeface="Segoe UI" panose="020B0502040204020203" pitchFamily="34" charset="0"/>
            </a:endParaRPr>
          </a:p>
        </p:txBody>
      </p:sp>
    </p:spTree>
    <p:extLst>
      <p:ext uri="{BB962C8B-B14F-4D97-AF65-F5344CB8AC3E}">
        <p14:creationId xmlns:p14="http://schemas.microsoft.com/office/powerpoint/2010/main" val="24857507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F1417EE-D94C-4235-9609-214749836648}"/>
              </a:ext>
            </a:extLst>
          </p:cNvPr>
          <p:cNvPicPr>
            <a:picLocks noChangeAspect="1"/>
          </p:cNvPicPr>
          <p:nvPr/>
        </p:nvPicPr>
        <p:blipFill>
          <a:blip r:embed="rId4" cstate="print">
            <a:extLst>
              <a:ext uri="{28A0092B-C50C-407E-A947-70E740481C1C}">
                <a14:useLocalDpi xmlns:a14="http://schemas.microsoft.com/office/drawing/2010/main"/>
              </a:ext>
              <a:ext uri="{837473B0-CC2E-450A-ABE3-18F120FF3D39}">
                <a1611:picAttrSrcUrl xmlns:a1611="http://schemas.microsoft.com/office/drawing/2016/11/main" r:id="rId5"/>
              </a:ext>
            </a:extLst>
          </a:blip>
          <a:stretch>
            <a:fillRect/>
          </a:stretch>
        </p:blipFill>
        <p:spPr>
          <a:xfrm>
            <a:off x="5492364" y="474508"/>
            <a:ext cx="1602278" cy="1118256"/>
          </a:xfrm>
          <a:prstGeom prst="rect">
            <a:avLst/>
          </a:prstGeom>
        </p:spPr>
      </p:pic>
      <p:sp>
        <p:nvSpPr>
          <p:cNvPr id="6" name="TextBox 5">
            <a:extLst>
              <a:ext uri="{FF2B5EF4-FFF2-40B4-BE49-F238E27FC236}">
                <a16:creationId xmlns:a16="http://schemas.microsoft.com/office/drawing/2014/main" id="{54E6246B-FE59-AB7B-4380-39E1B5BEC145}"/>
              </a:ext>
            </a:extLst>
          </p:cNvPr>
          <p:cNvSpPr txBox="1"/>
          <p:nvPr/>
        </p:nvSpPr>
        <p:spPr>
          <a:xfrm>
            <a:off x="323179" y="2010130"/>
            <a:ext cx="12149114" cy="1118255"/>
          </a:xfrm>
          <a:prstGeom prst="rect">
            <a:avLst/>
          </a:prstGeom>
          <a:noFill/>
        </p:spPr>
        <p:txBody>
          <a:bodyPr wrap="square" rtlCol="0">
            <a:spAutoFit/>
          </a:bodyPr>
          <a:lstStyle/>
          <a:p>
            <a:pPr algn="ctr"/>
            <a:r>
              <a:rPr lang="en-US" sz="10000" b="1" i="0" u="none" strike="noStrike" baseline="30000" dirty="0">
                <a:solidFill>
                  <a:srgbClr val="004560"/>
                </a:solidFill>
                <a:effectLst>
                  <a:glow rad="876300">
                    <a:schemeClr val="bg1">
                      <a:alpha val="90000"/>
                    </a:schemeClr>
                  </a:glow>
                </a:effectLst>
                <a:latin typeface="Arial" panose="020B0604020202020204" pitchFamily="34" charset="0"/>
              </a:rPr>
              <a:t>Subscribe</a:t>
            </a:r>
          </a:p>
        </p:txBody>
      </p:sp>
      <p:sp>
        <p:nvSpPr>
          <p:cNvPr id="8" name="Rectangle 7">
            <a:extLst>
              <a:ext uri="{FF2B5EF4-FFF2-40B4-BE49-F238E27FC236}">
                <a16:creationId xmlns:a16="http://schemas.microsoft.com/office/drawing/2014/main" id="{0414EC33-A2AC-41E4-8130-48AE4BFCB08D}"/>
              </a:ext>
            </a:extLst>
          </p:cNvPr>
          <p:cNvSpPr/>
          <p:nvPr/>
        </p:nvSpPr>
        <p:spPr>
          <a:xfrm>
            <a:off x="0" y="4323501"/>
            <a:ext cx="5028428" cy="13090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5906613B-260A-6D01-8376-EB823D5C31C3}"/>
              </a:ext>
            </a:extLst>
          </p:cNvPr>
          <p:cNvSpPr txBox="1"/>
          <p:nvPr/>
        </p:nvSpPr>
        <p:spPr>
          <a:xfrm>
            <a:off x="3626584" y="5426367"/>
            <a:ext cx="4938831" cy="412421"/>
          </a:xfrm>
          <a:prstGeom prst="rect">
            <a:avLst/>
          </a:prstGeom>
          <a:solidFill>
            <a:schemeClr val="tx1"/>
          </a:solidFill>
        </p:spPr>
        <p:txBody>
          <a:bodyPr wrap="square" lIns="91440" tIns="164592" rIns="91440" bIns="0" rtlCol="0" anchor="b" anchorCtr="0">
            <a:spAutoFit/>
          </a:bodyPr>
          <a:lstStyle/>
          <a:p>
            <a:pPr algn="ctr"/>
            <a:r>
              <a:rPr lang="en-US" sz="2400" i="0" u="none" strike="noStrike" baseline="30000" dirty="0">
                <a:solidFill>
                  <a:schemeClr val="bg1"/>
                </a:solidFill>
                <a:latin typeface="Arial" panose="020B0604020202020204" pitchFamily="34" charset="0"/>
              </a:rPr>
              <a:t>youtube.com/@SaskWorkersCompensationBoard</a:t>
            </a:r>
          </a:p>
        </p:txBody>
      </p:sp>
      <p:sp>
        <p:nvSpPr>
          <p:cNvPr id="13" name="TextBox 12">
            <a:extLst>
              <a:ext uri="{FF2B5EF4-FFF2-40B4-BE49-F238E27FC236}">
                <a16:creationId xmlns:a16="http://schemas.microsoft.com/office/drawing/2014/main" id="{1CDB09A0-D9D0-EB69-F740-56D4D4FB30B6}"/>
              </a:ext>
            </a:extLst>
          </p:cNvPr>
          <p:cNvSpPr txBox="1"/>
          <p:nvPr/>
        </p:nvSpPr>
        <p:spPr>
          <a:xfrm>
            <a:off x="4325210" y="5996246"/>
            <a:ext cx="3541577" cy="412421"/>
          </a:xfrm>
          <a:prstGeom prst="rect">
            <a:avLst/>
          </a:prstGeom>
          <a:solidFill>
            <a:schemeClr val="tx1"/>
          </a:solidFill>
        </p:spPr>
        <p:txBody>
          <a:bodyPr wrap="square" lIns="91440" tIns="164592" rIns="91440" bIns="0" rtlCol="0" anchor="b" anchorCtr="0">
            <a:spAutoFit/>
          </a:bodyPr>
          <a:lstStyle/>
          <a:p>
            <a:pPr algn="ctr"/>
            <a:r>
              <a:rPr lang="en-US" sz="2400" i="0" u="none" strike="noStrike" baseline="30000" dirty="0">
                <a:solidFill>
                  <a:schemeClr val="bg1"/>
                </a:solidFill>
                <a:latin typeface="Arial" panose="020B0604020202020204" pitchFamily="34" charset="0"/>
              </a:rPr>
              <a:t>youtube.com/@worksafesask</a:t>
            </a:r>
          </a:p>
        </p:txBody>
      </p:sp>
    </p:spTree>
    <p:extLst>
      <p:ext uri="{BB962C8B-B14F-4D97-AF65-F5344CB8AC3E}">
        <p14:creationId xmlns:p14="http://schemas.microsoft.com/office/powerpoint/2010/main" val="32579071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9982B1ED-E392-E31A-A1B1-09A8ADBC4E92}"/>
              </a:ext>
            </a:extLst>
          </p:cNvPr>
          <p:cNvSpPr txBox="1"/>
          <p:nvPr/>
        </p:nvSpPr>
        <p:spPr>
          <a:xfrm>
            <a:off x="0" y="3667939"/>
            <a:ext cx="12192000" cy="1118255"/>
          </a:xfrm>
          <a:prstGeom prst="rect">
            <a:avLst/>
          </a:prstGeom>
          <a:noFill/>
        </p:spPr>
        <p:txBody>
          <a:bodyPr wrap="square" rtlCol="0">
            <a:spAutoFit/>
          </a:bodyPr>
          <a:lstStyle/>
          <a:p>
            <a:pPr algn="ctr"/>
            <a:r>
              <a:rPr lang="en-US" sz="10000" b="1" i="0" u="none" strike="noStrike" baseline="30000" dirty="0">
                <a:solidFill>
                  <a:srgbClr val="004560"/>
                </a:solidFill>
                <a:effectLst>
                  <a:glow rad="876300">
                    <a:schemeClr val="bg1">
                      <a:alpha val="90000"/>
                    </a:schemeClr>
                  </a:glow>
                </a:effectLst>
                <a:latin typeface="Arial" panose="020B0604020202020204" pitchFamily="34" charset="0"/>
              </a:rPr>
              <a:t>Questions</a:t>
            </a:r>
          </a:p>
        </p:txBody>
      </p:sp>
      <p:pic>
        <p:nvPicPr>
          <p:cNvPr id="2" name="Picture 1" descr="A black and red sign with white text&#10;&#10;AI-generated content may be incorrect.">
            <a:extLst>
              <a:ext uri="{FF2B5EF4-FFF2-40B4-BE49-F238E27FC236}">
                <a16:creationId xmlns:a16="http://schemas.microsoft.com/office/drawing/2014/main" id="{B2986929-E11C-23BA-50A1-5B92323403D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460271" y="5830608"/>
            <a:ext cx="1479945" cy="809585"/>
          </a:xfrm>
          <a:prstGeom prst="rect">
            <a:avLst/>
          </a:prstGeom>
        </p:spPr>
      </p:pic>
    </p:spTree>
    <p:extLst>
      <p:ext uri="{BB962C8B-B14F-4D97-AF65-F5344CB8AC3E}">
        <p14:creationId xmlns:p14="http://schemas.microsoft.com/office/powerpoint/2010/main" val="12249375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63135fb-b6da-47d8-a10b-53fb5808396d">
      <Terms xmlns="http://schemas.microsoft.com/office/infopath/2007/PartnerControls"/>
    </lcf76f155ced4ddcb4097134ff3c332f>
    <TaxCatchAll xmlns="fc29be4d-2d5d-4821-ac31-1111d9a1a623" xsi:nil="true"/>
    <_Flow_SignoffStatus xmlns="e63135fb-b6da-47d8-a10b-53fb5808396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9D9D4EA46C5D549A3A3AA8F279E6CFD" ma:contentTypeVersion="12" ma:contentTypeDescription="Create a new document." ma:contentTypeScope="" ma:versionID="1116b641a3223f78de87388a56087fe4">
  <xsd:schema xmlns:xsd="http://www.w3.org/2001/XMLSchema" xmlns:xs="http://www.w3.org/2001/XMLSchema" xmlns:p="http://schemas.microsoft.com/office/2006/metadata/properties" xmlns:ns2="e63135fb-b6da-47d8-a10b-53fb5808396d" xmlns:ns3="fc29be4d-2d5d-4821-ac31-1111d9a1a623" targetNamespace="http://schemas.microsoft.com/office/2006/metadata/properties" ma:root="true" ma:fieldsID="6e7820bf609bac1b489771f8dbeddc84" ns2:_="" ns3:_="">
    <xsd:import namespace="e63135fb-b6da-47d8-a10b-53fb5808396d"/>
    <xsd:import namespace="fc29be4d-2d5d-4821-ac31-1111d9a1a62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lcf76f155ced4ddcb4097134ff3c332f" minOccurs="0"/>
                <xsd:element ref="ns3:TaxCatchAll" minOccurs="0"/>
                <xsd:element ref="ns2:MediaServiceDateTaken" minOccurs="0"/>
                <xsd:element ref="ns2:MediaServiceOCR"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3135fb-b6da-47d8-a10b-53fb5808396d" elementFormDefault="qualified">
    <xsd:import namespace="http://schemas.microsoft.com/office/2006/documentManagement/types"/>
    <xsd:import namespace="http://schemas.microsoft.com/office/infopath/2007/PartnerControls"/>
    <xsd:element name="MediaServiceMetadata" ma:index="5" nillable="true" ma:displayName="MediaServiceMetadata" ma:hidden="true" ma:internalName="MediaServiceMetadata" ma:readOnly="true">
      <xsd:simpleType>
        <xsd:restriction base="dms:Note"/>
      </xsd:simpleType>
    </xsd:element>
    <xsd:element name="MediaServiceFastMetadata" ma:index="6" nillable="true" ma:displayName="MediaServiceFastMetadata" ma:hidden="true" ma:internalName="MediaServiceFastMetadata" ma:readOnly="true">
      <xsd:simpleType>
        <xsd:restriction base="dms:Note"/>
      </xsd:simpleType>
    </xsd:element>
    <xsd:element name="MediaServiceSearchProperties" ma:index="7" nillable="true" ma:displayName="MediaServiceSearchProperties" ma:hidden="true" ma:internalName="MediaServiceSearchProperties" ma:readOnly="true">
      <xsd:simpleType>
        <xsd:restriction base="dms:Note"/>
      </xsd:simpleType>
    </xsd:element>
    <xsd:element name="MediaServiceObjectDetectorVersions" ma:index="8" nillable="true" ma:displayName="MediaServiceObjectDetectorVersions" ma:hidden="true" ma:indexed="true" ma:internalName="MediaServiceObjectDetectorVersions" ma:readOnly="true">
      <xsd:simpleType>
        <xsd:restriction base="dms:Text"/>
      </xsd:simpleType>
    </xsd:element>
    <xsd:element name="MediaServiceGenerationTime" ma:index="9" nillable="true" ma:displayName="MediaServiceGenerationTime" ma:hidden="true" ma:internalName="MediaServiceGenerationTime" ma:readOnly="true">
      <xsd:simpleType>
        <xsd:restriction base="dms:Text"/>
      </xsd:simpleType>
    </xsd:element>
    <xsd:element name="MediaServiceEventHashCode" ma:index="10" nillable="true" ma:displayName="MediaServiceEventHashCode" ma:hidden="true" ma:internalName="MediaServiceEventHashCode" ma:readOnly="true">
      <xsd:simpleType>
        <xsd:restriction base="dms:Text"/>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5739495a-724f-4572-b4bf-8a66ddf87102"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_Flow_SignoffStatus" ma:index="19" nillable="true" ma:displayName="Sign-off status"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c29be4d-2d5d-4821-ac31-1111d9a1a623"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ea1a7f0d-9202-4d2c-b798-fe65ddc5ec5c}" ma:internalName="TaxCatchAll" ma:showField="CatchAllData" ma:web="fc29be4d-2d5d-4821-ac31-1111d9a1a62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82C2DCA-F8E5-4D03-A89A-D2B54E2CC1A4}">
  <ds:schemaRefs>
    <ds:schemaRef ds:uri="http://schemas.microsoft.com/sharepoint/v3/contenttype/forms"/>
  </ds:schemaRefs>
</ds:datastoreItem>
</file>

<file path=customXml/itemProps2.xml><?xml version="1.0" encoding="utf-8"?>
<ds:datastoreItem xmlns:ds="http://schemas.openxmlformats.org/officeDocument/2006/customXml" ds:itemID="{F2EF6527-04EC-4E3C-A858-AE1B77D88F2E}">
  <ds:schemaRefs>
    <ds:schemaRef ds:uri="http://www.w3.org/XML/1998/namespace"/>
    <ds:schemaRef ds:uri="http://schemas.microsoft.com/office/2006/documentManagement/types"/>
    <ds:schemaRef ds:uri="http://purl.org/dc/elements/1.1/"/>
    <ds:schemaRef ds:uri="http://schemas.microsoft.com/office/infopath/2007/PartnerControls"/>
    <ds:schemaRef ds:uri="http://purl.org/dc/dcmitype/"/>
    <ds:schemaRef ds:uri="http://schemas.microsoft.com/office/2006/metadata/properties"/>
    <ds:schemaRef ds:uri="http://schemas.openxmlformats.org/package/2006/metadata/core-properties"/>
    <ds:schemaRef ds:uri="fc29be4d-2d5d-4821-ac31-1111d9a1a623"/>
    <ds:schemaRef ds:uri="e63135fb-b6da-47d8-a10b-53fb5808396d"/>
    <ds:schemaRef ds:uri="http://purl.org/dc/terms/"/>
  </ds:schemaRefs>
</ds:datastoreItem>
</file>

<file path=customXml/itemProps3.xml><?xml version="1.0" encoding="utf-8"?>
<ds:datastoreItem xmlns:ds="http://schemas.openxmlformats.org/officeDocument/2006/customXml" ds:itemID="{95D95653-4262-477B-B4A0-77E03CBBEA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3135fb-b6da-47d8-a10b-53fb5808396d"/>
    <ds:schemaRef ds:uri="fc29be4d-2d5d-4821-ac31-1111d9a1a62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5465</TotalTime>
  <Words>2990</Words>
  <Application>Microsoft Office PowerPoint</Application>
  <PresentationFormat>Widescreen</PresentationFormat>
  <Paragraphs>202</Paragraphs>
  <Slides>17</Slides>
  <Notes>17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17</vt:i4>
      </vt:variant>
    </vt:vector>
  </HeadingPairs>
  <TitlesOfParts>
    <vt:vector size="27" baseType="lpstr">
      <vt:lpstr>Aptos</vt:lpstr>
      <vt:lpstr>Arial</vt:lpstr>
      <vt:lpstr>Calibri</vt:lpstr>
      <vt:lpstr>Calibri Light</vt:lpstr>
      <vt:lpstr>Courier New</vt:lpstr>
      <vt:lpstr>Google Sans</vt:lpstr>
      <vt:lpstr>Segoe UI</vt:lpstr>
      <vt:lpstr>Symbol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Lindsay Collier</dc:creator>
  <cp:lastModifiedBy>Karla Sastaunik</cp:lastModifiedBy>
  <cp:revision>256</cp:revision>
  <cp:lastPrinted>2026-02-24T13:41:25Z</cp:lastPrinted>
  <dcterms:created xsi:type="dcterms:W3CDTF">2023-06-06T19:58:02Z</dcterms:created>
  <dcterms:modified xsi:type="dcterms:W3CDTF">2026-09-10T05:23:44Z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0x010100A9D9D4EA46C5D549A3A3AA8F279E6CFD</vt:lpwstr>
  </property>
  <property fmtid="{D5CDD505-2E9C-101B-9397-08002B2CF9AE}" pid="3" name="MediaServiceImageTags">
    <vt:lpwstr/>
  </property>
</Properties>
</file>